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sldIdLst>
    <p:sldId id="256" r:id="rId2"/>
    <p:sldId id="257" r:id="rId3"/>
    <p:sldId id="269"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582" autoAdjust="0"/>
    <p:restoredTop sz="90929"/>
  </p:normalViewPr>
  <p:slideViewPr>
    <p:cSldViewPr>
      <p:cViewPr>
        <p:scale>
          <a:sx n="75" d="100"/>
          <a:sy n="75" d="100"/>
        </p:scale>
        <p:origin x="-9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21"/>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en-AU"/>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3613" y="1925638"/>
            <a:ext cx="7772400" cy="1143000"/>
          </a:xfrm>
        </p:spPr>
        <p:txBody>
          <a:bodyPr/>
          <a:lstStyle>
            <a:lvl1pPr algn="ctr">
              <a:defRPr/>
            </a:lvl1pPr>
          </a:lstStyle>
          <a:p>
            <a:r>
              <a:rPr lang="en-US"/>
              <a:t>Click to edit Master title style</a:t>
            </a:r>
          </a:p>
        </p:txBody>
      </p:sp>
      <p:sp>
        <p:nvSpPr>
          <p:cNvPr id="3078" name="Rectangle 6"/>
          <p:cNvSpPr>
            <a:spLocks noGrp="1" noChangeArrowheads="1"/>
          </p:cNvSpPr>
          <p:nvPr>
            <p:ph type="subTitle" idx="1"/>
          </p:nvPr>
        </p:nvSpPr>
        <p:spPr>
          <a:xfrm>
            <a:off x="1649413" y="3738563"/>
            <a:ext cx="6400800" cy="1752600"/>
          </a:xfrm>
        </p:spPr>
        <p:txBody>
          <a:bodyPr/>
          <a:lstStyle>
            <a:lvl1pPr marL="0" indent="0" algn="ctr">
              <a:buFont typeface="Monotype Sorts" pitchFamily="2" charset="2"/>
              <a:buNone/>
              <a:defRPr>
                <a:solidFill>
                  <a:schemeClr val="bg2"/>
                </a:solidFill>
              </a:defRPr>
            </a:lvl1pPr>
          </a:lstStyle>
          <a:p>
            <a:r>
              <a:rPr lang="en-US"/>
              <a:t>Click to edit Master subtitle style</a:t>
            </a:r>
          </a:p>
        </p:txBody>
      </p:sp>
      <p:sp>
        <p:nvSpPr>
          <p:cNvPr id="3079" name="Rectangle 7"/>
          <p:cNvSpPr>
            <a:spLocks noGrp="1" noChangeArrowheads="1"/>
          </p:cNvSpPr>
          <p:nvPr>
            <p:ph type="dt" sz="half" idx="2"/>
          </p:nvPr>
        </p:nvSpPr>
        <p:spPr>
          <a:xfrm>
            <a:off x="963613" y="6100763"/>
            <a:ext cx="1905000" cy="457200"/>
          </a:xfrm>
        </p:spPr>
        <p:txBody>
          <a:bodyPr/>
          <a:lstStyle>
            <a:lvl1pPr>
              <a:defRPr>
                <a:solidFill>
                  <a:srgbClr val="A08366"/>
                </a:solidFill>
              </a:defRPr>
            </a:lvl1pPr>
          </a:lstStyle>
          <a:p>
            <a:endParaRPr lang="en-US"/>
          </a:p>
        </p:txBody>
      </p:sp>
      <p:sp>
        <p:nvSpPr>
          <p:cNvPr id="3080" name="Rectangle 8"/>
          <p:cNvSpPr>
            <a:spLocks noGrp="1" noChangeArrowheads="1"/>
          </p:cNvSpPr>
          <p:nvPr>
            <p:ph type="ftr" sz="quarter" idx="3"/>
          </p:nvPr>
        </p:nvSpPr>
        <p:spPr>
          <a:xfrm>
            <a:off x="3402013" y="6100763"/>
            <a:ext cx="2895600" cy="457200"/>
          </a:xfrm>
        </p:spPr>
        <p:txBody>
          <a:bodyPr/>
          <a:lstStyle>
            <a:lvl1pPr>
              <a:defRPr>
                <a:solidFill>
                  <a:srgbClr val="A08366"/>
                </a:solidFill>
              </a:defRPr>
            </a:lvl1pPr>
          </a:lstStyle>
          <a:p>
            <a:endParaRPr lang="en-US"/>
          </a:p>
        </p:txBody>
      </p:sp>
      <p:sp>
        <p:nvSpPr>
          <p:cNvPr id="3081" name="Rectangle 9"/>
          <p:cNvSpPr>
            <a:spLocks noGrp="1" noChangeArrowheads="1"/>
          </p:cNvSpPr>
          <p:nvPr>
            <p:ph type="sldNum" sz="quarter" idx="4"/>
          </p:nvPr>
        </p:nvSpPr>
        <p:spPr>
          <a:xfrm>
            <a:off x="6831013" y="6100763"/>
            <a:ext cx="1905000" cy="457200"/>
          </a:xfrm>
        </p:spPr>
        <p:txBody>
          <a:bodyPr/>
          <a:lstStyle>
            <a:lvl1pPr>
              <a:defRPr>
                <a:solidFill>
                  <a:srgbClr val="A08366"/>
                </a:solidFill>
              </a:defRPr>
            </a:lvl1pPr>
          </a:lstStyle>
          <a:p>
            <a:fld id="{2B03D2D1-BEF4-4311-9FA8-3C187EB01A8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57A2B5-BD15-454B-A8E6-0A81033F3F1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457200"/>
            <a:ext cx="1943100" cy="54864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990600" y="4572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32886C8-946B-4FA2-B97E-2DA288559C1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7A08CC-F43F-48FB-BA6B-968F580F838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0B5FE7B-31DD-491E-85B3-EB33BE8882C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8827BE3-087E-4CD9-9799-B2844BF2E30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5766695-2E3E-4C48-A9EE-643A7730470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32EE988-A014-43D9-A09C-39C5C0E8FCF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AE76B54-7CCF-49FE-85D2-C1CE25330D6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A9231A5-E6BD-44BB-9909-2C5D79956A8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A061375-1BB5-4DEA-A8AF-005AD70DF4B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en-AU"/>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en-AU"/>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solidFill>
                  <a:schemeClr val="bg2"/>
                </a:solidFill>
              </a:defRPr>
            </a:lvl1pPr>
          </a:lstStyle>
          <a:p>
            <a:endParaRPr lang="en-US"/>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solidFill>
                  <a:schemeClr val="bg2"/>
                </a:solidFill>
              </a:defRPr>
            </a:lvl1pPr>
          </a:lstStyle>
          <a:p>
            <a:endParaRPr lang="en-US"/>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solidFill>
                  <a:schemeClr val="bg2"/>
                </a:solidFill>
              </a:defRPr>
            </a:lvl1pPr>
          </a:lstStyle>
          <a:p>
            <a:fld id="{BFDB9656-DBB8-461C-B1EE-A7A138997CB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charset="0"/>
        </a:defRPr>
      </a:lvl2pPr>
      <a:lvl3pPr algn="l" rtl="0" eaLnBrk="0" fontAlgn="base" hangingPunct="0">
        <a:spcBef>
          <a:spcPct val="0"/>
        </a:spcBef>
        <a:spcAft>
          <a:spcPct val="0"/>
        </a:spcAft>
        <a:defRPr kumimoji="1" sz="4400">
          <a:solidFill>
            <a:schemeClr val="tx2"/>
          </a:solidFill>
          <a:latin typeface="Times New Roman" charset="0"/>
        </a:defRPr>
      </a:lvl3pPr>
      <a:lvl4pPr algn="l" rtl="0" eaLnBrk="0" fontAlgn="base" hangingPunct="0">
        <a:spcBef>
          <a:spcPct val="0"/>
        </a:spcBef>
        <a:spcAft>
          <a:spcPct val="0"/>
        </a:spcAft>
        <a:defRPr kumimoji="1" sz="4400">
          <a:solidFill>
            <a:schemeClr val="tx2"/>
          </a:solidFill>
          <a:latin typeface="Times New Roman" charset="0"/>
        </a:defRPr>
      </a:lvl4pPr>
      <a:lvl5pPr algn="l" rtl="0" eaLnBrk="0" fontAlgn="base" hangingPunct="0">
        <a:spcBef>
          <a:spcPct val="0"/>
        </a:spcBef>
        <a:spcAft>
          <a:spcPct val="0"/>
        </a:spcAft>
        <a:defRPr kumimoji="1" sz="4400">
          <a:solidFill>
            <a:schemeClr val="tx2"/>
          </a:solidFill>
          <a:latin typeface="Times New Roman" charset="0"/>
        </a:defRPr>
      </a:lvl5pPr>
      <a:lvl6pPr marL="457200" algn="l" rtl="0" eaLnBrk="0" fontAlgn="base" hangingPunct="0">
        <a:spcBef>
          <a:spcPct val="0"/>
        </a:spcBef>
        <a:spcAft>
          <a:spcPct val="0"/>
        </a:spcAft>
        <a:defRPr kumimoji="1" sz="4400">
          <a:solidFill>
            <a:schemeClr val="tx2"/>
          </a:solidFill>
          <a:latin typeface="Times New Roman" charset="0"/>
        </a:defRPr>
      </a:lvl6pPr>
      <a:lvl7pPr marL="914400" algn="l" rtl="0" eaLnBrk="0" fontAlgn="base" hangingPunct="0">
        <a:spcBef>
          <a:spcPct val="0"/>
        </a:spcBef>
        <a:spcAft>
          <a:spcPct val="0"/>
        </a:spcAft>
        <a:defRPr kumimoji="1" sz="4400">
          <a:solidFill>
            <a:schemeClr val="tx2"/>
          </a:solidFill>
          <a:latin typeface="Times New Roman" charset="0"/>
        </a:defRPr>
      </a:lvl7pPr>
      <a:lvl8pPr marL="1371600" algn="l" rtl="0" eaLnBrk="0" fontAlgn="base" hangingPunct="0">
        <a:spcBef>
          <a:spcPct val="0"/>
        </a:spcBef>
        <a:spcAft>
          <a:spcPct val="0"/>
        </a:spcAft>
        <a:defRPr kumimoji="1" sz="4400">
          <a:solidFill>
            <a:schemeClr val="tx2"/>
          </a:solidFill>
          <a:latin typeface="Times New Roman" charset="0"/>
        </a:defRPr>
      </a:lvl8pPr>
      <a:lvl9pPr marL="1828800" algn="l" rtl="0" eaLnBrk="0" fontAlgn="base" hangingPunct="0">
        <a:spcBef>
          <a:spcPct val="0"/>
        </a:spcBef>
        <a:spcAft>
          <a:spcPct val="0"/>
        </a:spcAft>
        <a:defRPr kumimoji="1" sz="4400">
          <a:solidFill>
            <a:schemeClr val="tx2"/>
          </a:solidFill>
          <a:latin typeface="Times New Roman" charset="0"/>
        </a:defRPr>
      </a:lvl9pPr>
    </p:titleStyle>
    <p:bodyStyle>
      <a:lvl1pPr marL="342900" indent="-342900" algn="l" rtl="0" eaLnBrk="0" fontAlgn="base" hangingPunct="0">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Char char="–"/>
        <a:defRPr kumimoji="1" sz="2800">
          <a:solidFill>
            <a:schemeClr val="tx1"/>
          </a:solidFill>
          <a:latin typeface="+mn-lt"/>
        </a:defRPr>
      </a:lvl2pPr>
      <a:lvl3pPr marL="1143000" indent="-228600" algn="l" rtl="0" eaLnBrk="0" fontAlgn="base" hangingPunct="0">
        <a:spcBef>
          <a:spcPct val="20000"/>
        </a:spcBef>
        <a:spcAft>
          <a:spcPct val="0"/>
        </a:spcAft>
        <a:buClr>
          <a:schemeClr val="accent1"/>
        </a:buClr>
        <a:buChar char="•"/>
        <a:defRPr kumimoji="1" sz="24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accent1"/>
        </a:buClr>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accent1"/>
        </a:buClr>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accent1"/>
        </a:buClr>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accent1"/>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a:r>
              <a:rPr lang="en-US"/>
              <a:t>WARMING UP1</a:t>
            </a:r>
          </a:p>
        </p:txBody>
      </p:sp>
      <p:sp>
        <p:nvSpPr>
          <p:cNvPr id="4099" name="Text Box 3"/>
          <p:cNvSpPr txBox="1">
            <a:spLocks noChangeArrowheads="1"/>
          </p:cNvSpPr>
          <p:nvPr/>
        </p:nvSpPr>
        <p:spPr bwMode="auto">
          <a:xfrm>
            <a:off x="1371600" y="1752600"/>
            <a:ext cx="6523038" cy="3514725"/>
          </a:xfrm>
          <a:prstGeom prst="rect">
            <a:avLst/>
          </a:prstGeom>
          <a:noFill/>
          <a:ln w="9525">
            <a:noFill/>
            <a:miter lim="800000"/>
            <a:headEnd/>
            <a:tailEnd/>
          </a:ln>
          <a:effectLst/>
        </p:spPr>
        <p:txBody>
          <a:bodyPr>
            <a:spAutoFit/>
          </a:bodyPr>
          <a:lstStyle/>
          <a:p>
            <a:r>
              <a:rPr lang="en-US" sz="1600">
                <a:solidFill>
                  <a:schemeClr val="tx2"/>
                </a:solidFill>
              </a:rPr>
              <a:t>For something different try these:</a:t>
            </a:r>
          </a:p>
          <a:p>
            <a:r>
              <a:rPr lang="en-US" sz="1600">
                <a:solidFill>
                  <a:schemeClr val="tx2"/>
                </a:solidFill>
              </a:rPr>
              <a:t/>
            </a:r>
            <a:br>
              <a:rPr lang="en-US" sz="1600">
                <a:solidFill>
                  <a:schemeClr val="tx2"/>
                </a:solidFill>
              </a:rPr>
            </a:br>
            <a:r>
              <a:rPr lang="en-US" sz="1600">
                <a:solidFill>
                  <a:schemeClr val="tx2"/>
                </a:solidFill>
              </a:rPr>
              <a:t>1. At a Jogging Pace do 5 paces forward and 3 paces backward. Cover 4 lengths of the court, aiming for players to increase their pace slightly over each lap length.</a:t>
            </a:r>
          </a:p>
          <a:p>
            <a:endParaRPr lang="en-US" sz="1600">
              <a:solidFill>
                <a:schemeClr val="tx2"/>
              </a:solidFill>
            </a:endParaRPr>
          </a:p>
          <a:p>
            <a:r>
              <a:rPr lang="en-US" sz="1600">
                <a:solidFill>
                  <a:schemeClr val="tx2"/>
                </a:solidFill>
              </a:rPr>
              <a:t>Key Points</a:t>
            </a:r>
          </a:p>
          <a:p>
            <a:endParaRPr lang="en-US" sz="1600">
              <a:solidFill>
                <a:schemeClr val="tx2"/>
              </a:solidFill>
            </a:endParaRPr>
          </a:p>
          <a:p>
            <a:r>
              <a:rPr lang="en-US" sz="1600">
                <a:solidFill>
                  <a:schemeClr val="tx2"/>
                </a:solidFill>
              </a:rPr>
              <a:t>      Players will tend to take big strides forward and small paces</a:t>
            </a:r>
            <a:br>
              <a:rPr lang="en-US" sz="1600">
                <a:solidFill>
                  <a:schemeClr val="tx2"/>
                </a:solidFill>
              </a:rPr>
            </a:br>
            <a:r>
              <a:rPr lang="en-US" sz="1600">
                <a:solidFill>
                  <a:schemeClr val="tx2"/>
                </a:solidFill>
              </a:rPr>
              <a:t>      backward; try to get them to adopt an even stride pattern</a:t>
            </a:r>
            <a:r>
              <a:rPr lang="en-US" sz="1600"/>
              <a:t>.</a:t>
            </a:r>
          </a:p>
          <a:p>
            <a:endParaRPr lang="en-US" sz="1600"/>
          </a:p>
          <a:p>
            <a:r>
              <a:rPr lang="en-US" sz="1600"/>
              <a:t>      </a:t>
            </a:r>
            <a:r>
              <a:rPr lang="en-US" sz="1600">
                <a:solidFill>
                  <a:schemeClr val="tx2"/>
                </a:solidFill>
              </a:rPr>
              <a:t>Players will also tend to lean forward (as if looking for money</a:t>
            </a:r>
            <a:br>
              <a:rPr lang="en-US" sz="1600">
                <a:solidFill>
                  <a:schemeClr val="tx2"/>
                </a:solidFill>
              </a:rPr>
            </a:br>
            <a:r>
              <a:rPr lang="en-US" sz="1600">
                <a:solidFill>
                  <a:schemeClr val="tx2"/>
                </a:solidFill>
              </a:rPr>
              <a:t>      on the ground). Get them hold heads and upper bodies up</a:t>
            </a:r>
            <a:r>
              <a:rPr lang="en-US" sz="1600"/>
              <a:t>.</a:t>
            </a:r>
          </a:p>
          <a:p>
            <a:endParaRPr lang="en-US" sz="1600"/>
          </a:p>
        </p:txBody>
      </p:sp>
      <p:sp>
        <p:nvSpPr>
          <p:cNvPr id="4100" name="AutoShape 4"/>
          <p:cNvSpPr>
            <a:spLocks noChangeArrowheads="1"/>
          </p:cNvSpPr>
          <p:nvPr/>
        </p:nvSpPr>
        <p:spPr bwMode="auto">
          <a:xfrm>
            <a:off x="1371600" y="3810000"/>
            <a:ext cx="304800" cy="304800"/>
          </a:xfrm>
          <a:prstGeom prst="star5">
            <a:avLst/>
          </a:prstGeom>
          <a:solidFill>
            <a:schemeClr val="accent1"/>
          </a:solidFill>
          <a:ln w="9525">
            <a:solidFill>
              <a:schemeClr val="tx1"/>
            </a:solidFill>
            <a:miter lim="800000"/>
            <a:headEnd/>
            <a:tailEnd/>
          </a:ln>
          <a:effectLst/>
        </p:spPr>
        <p:txBody>
          <a:bodyPr wrap="none" anchor="ctr"/>
          <a:lstStyle/>
          <a:p>
            <a:endParaRPr lang="en-AU"/>
          </a:p>
        </p:txBody>
      </p:sp>
      <p:sp>
        <p:nvSpPr>
          <p:cNvPr id="4101" name="AutoShape 5"/>
          <p:cNvSpPr>
            <a:spLocks noChangeArrowheads="1"/>
          </p:cNvSpPr>
          <p:nvPr/>
        </p:nvSpPr>
        <p:spPr bwMode="auto">
          <a:xfrm>
            <a:off x="1371600" y="4572000"/>
            <a:ext cx="304800" cy="247650"/>
          </a:xfrm>
          <a:prstGeom prst="star5">
            <a:avLst/>
          </a:prstGeom>
          <a:solidFill>
            <a:schemeClr val="accent1"/>
          </a:solidFill>
          <a:ln w="9525">
            <a:solidFill>
              <a:schemeClr val="tx1"/>
            </a:solidFill>
            <a:miter lim="800000"/>
            <a:headEnd/>
            <a:tailEnd/>
          </a:ln>
          <a:effectLst/>
        </p:spPr>
        <p:txBody>
          <a:bodyPr wrap="none" anchor="ctr"/>
          <a:lstStyle/>
          <a:p>
            <a:endParaRPr lang="en-A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p:txBody>
          <a:bodyPr/>
          <a:lstStyle/>
          <a:p>
            <a:r>
              <a:rPr lang="en-GB"/>
              <a:t>NETBALL TRAINING</a:t>
            </a:r>
            <a:br>
              <a:rPr lang="en-GB"/>
            </a:br>
            <a:r>
              <a:rPr lang="en-GB"/>
              <a:t>DRILLS</a:t>
            </a:r>
          </a:p>
        </p:txBody>
      </p:sp>
      <p:sp>
        <p:nvSpPr>
          <p:cNvPr id="12291" name="Rectangle 3"/>
          <p:cNvSpPr>
            <a:spLocks noGrp="1" noChangeArrowheads="1"/>
          </p:cNvSpPr>
          <p:nvPr>
            <p:ph type="subTitle" idx="1"/>
          </p:nvPr>
        </p:nvSpPr>
        <p:spPr/>
        <p:txBody>
          <a:bodyPr/>
          <a:lstStyle/>
          <a:p>
            <a:r>
              <a:rPr lang="en-GB"/>
              <a:t>Set 2 – Movement and</a:t>
            </a:r>
            <a:br>
              <a:rPr lang="en-GB"/>
            </a:br>
            <a:r>
              <a:rPr lang="en-GB"/>
              <a:t> ‘Reaction’ Drills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en-GB"/>
              <a:t>Set 2 - Drill 1</a:t>
            </a:r>
          </a:p>
        </p:txBody>
      </p:sp>
      <p:sp>
        <p:nvSpPr>
          <p:cNvPr id="13315" name="Rectangle 3"/>
          <p:cNvSpPr>
            <a:spLocks noGrp="1" noChangeArrowheads="1"/>
          </p:cNvSpPr>
          <p:nvPr>
            <p:ph type="body" idx="1"/>
          </p:nvPr>
        </p:nvSpPr>
        <p:spPr>
          <a:xfrm>
            <a:off x="990600" y="3657600"/>
            <a:ext cx="7620000" cy="2514600"/>
          </a:xfrm>
        </p:spPr>
        <p:txBody>
          <a:bodyPr/>
          <a:lstStyle/>
          <a:p>
            <a:pPr>
              <a:lnSpc>
                <a:spcPct val="90000"/>
              </a:lnSpc>
              <a:buFont typeface="Monotype Sorts" pitchFamily="2" charset="2"/>
              <a:buChar char="o"/>
            </a:pPr>
            <a:r>
              <a:rPr lang="en-GB" sz="2800"/>
              <a:t>Feeder (F) stands, feet apart, holding at arms length a ball, directly in front of her.</a:t>
            </a:r>
          </a:p>
          <a:p>
            <a:pPr>
              <a:lnSpc>
                <a:spcPct val="90000"/>
              </a:lnSpc>
              <a:buFont typeface="Monotype Sorts" pitchFamily="2" charset="2"/>
              <a:buChar char="o"/>
            </a:pPr>
            <a:r>
              <a:rPr lang="en-GB" sz="2800"/>
              <a:t>Worker (W) Starting from a position directly behind F makes </a:t>
            </a:r>
            <a:r>
              <a:rPr lang="en-GB" sz="2800" b="1"/>
              <a:t>rapid</a:t>
            </a:r>
            <a:r>
              <a:rPr lang="en-GB" sz="2800"/>
              <a:t> side steps on alternate sides to touch the ball</a:t>
            </a:r>
          </a:p>
          <a:p>
            <a:pPr>
              <a:lnSpc>
                <a:spcPct val="90000"/>
              </a:lnSpc>
              <a:buFont typeface="Monotype Sorts" pitchFamily="2" charset="2"/>
              <a:buChar char="o"/>
            </a:pPr>
            <a:r>
              <a:rPr lang="en-GB" sz="2800"/>
              <a:t>Change after 30 seconds. Repeat 6 times  </a:t>
            </a:r>
          </a:p>
        </p:txBody>
      </p:sp>
      <p:sp>
        <p:nvSpPr>
          <p:cNvPr id="13316" name="AutoShape 4"/>
          <p:cNvSpPr>
            <a:spLocks noChangeArrowheads="1"/>
          </p:cNvSpPr>
          <p:nvPr/>
        </p:nvSpPr>
        <p:spPr bwMode="auto">
          <a:xfrm>
            <a:off x="2743200" y="2286000"/>
            <a:ext cx="228600" cy="228600"/>
          </a:xfrm>
          <a:prstGeom prst="flowChartOr">
            <a:avLst/>
          </a:prstGeom>
          <a:solidFill>
            <a:schemeClr val="accent1"/>
          </a:solidFill>
          <a:ln w="9525">
            <a:solidFill>
              <a:schemeClr val="tx1"/>
            </a:solidFill>
            <a:round/>
            <a:headEnd/>
            <a:tailEnd/>
          </a:ln>
          <a:effectLst/>
        </p:spPr>
        <p:txBody>
          <a:bodyPr wrap="none" anchor="ctr"/>
          <a:lstStyle/>
          <a:p>
            <a:endParaRPr lang="en-AU"/>
          </a:p>
        </p:txBody>
      </p:sp>
      <p:sp>
        <p:nvSpPr>
          <p:cNvPr id="13317" name="AutoShape 5"/>
          <p:cNvSpPr>
            <a:spLocks noChangeArrowheads="1"/>
          </p:cNvSpPr>
          <p:nvPr/>
        </p:nvSpPr>
        <p:spPr bwMode="auto">
          <a:xfrm>
            <a:off x="3429000" y="2286000"/>
            <a:ext cx="228600" cy="228600"/>
          </a:xfrm>
          <a:prstGeom prst="flowChartOr">
            <a:avLst/>
          </a:prstGeom>
          <a:solidFill>
            <a:schemeClr val="folHlink"/>
          </a:solidFill>
          <a:ln w="9525">
            <a:solidFill>
              <a:schemeClr val="tx1"/>
            </a:solidFill>
            <a:round/>
            <a:headEnd/>
            <a:tailEnd/>
          </a:ln>
          <a:effectLst/>
        </p:spPr>
        <p:txBody>
          <a:bodyPr wrap="none" anchor="ctr"/>
          <a:lstStyle/>
          <a:p>
            <a:endParaRPr lang="en-AU"/>
          </a:p>
        </p:txBody>
      </p:sp>
      <p:sp>
        <p:nvSpPr>
          <p:cNvPr id="13318" name="Text Box 6"/>
          <p:cNvSpPr txBox="1">
            <a:spLocks noChangeArrowheads="1"/>
          </p:cNvSpPr>
          <p:nvPr/>
        </p:nvSpPr>
        <p:spPr bwMode="auto">
          <a:xfrm>
            <a:off x="2209800" y="2209800"/>
            <a:ext cx="471488" cy="457200"/>
          </a:xfrm>
          <a:prstGeom prst="rect">
            <a:avLst/>
          </a:prstGeom>
          <a:noFill/>
          <a:ln w="9525">
            <a:noFill/>
            <a:miter lim="800000"/>
            <a:headEnd/>
            <a:tailEnd/>
          </a:ln>
          <a:effectLst/>
        </p:spPr>
        <p:txBody>
          <a:bodyPr wrap="none">
            <a:spAutoFit/>
          </a:bodyPr>
          <a:lstStyle/>
          <a:p>
            <a:r>
              <a:rPr lang="en-GB"/>
              <a:t>W</a:t>
            </a:r>
          </a:p>
        </p:txBody>
      </p:sp>
      <p:sp>
        <p:nvSpPr>
          <p:cNvPr id="13319" name="Text Box 7"/>
          <p:cNvSpPr txBox="1">
            <a:spLocks noChangeArrowheads="1"/>
          </p:cNvSpPr>
          <p:nvPr/>
        </p:nvSpPr>
        <p:spPr bwMode="auto">
          <a:xfrm>
            <a:off x="3124200" y="2209800"/>
            <a:ext cx="354013" cy="457200"/>
          </a:xfrm>
          <a:prstGeom prst="rect">
            <a:avLst/>
          </a:prstGeom>
          <a:noFill/>
          <a:ln w="9525">
            <a:noFill/>
            <a:miter lim="800000"/>
            <a:headEnd/>
            <a:tailEnd/>
          </a:ln>
          <a:effectLst/>
        </p:spPr>
        <p:txBody>
          <a:bodyPr wrap="none">
            <a:spAutoFit/>
          </a:bodyPr>
          <a:lstStyle/>
          <a:p>
            <a:r>
              <a:rPr lang="en-GB"/>
              <a:t>F</a:t>
            </a:r>
          </a:p>
        </p:txBody>
      </p:sp>
      <p:sp>
        <p:nvSpPr>
          <p:cNvPr id="13320" name="AutoShape 8"/>
          <p:cNvSpPr>
            <a:spLocks noChangeArrowheads="1"/>
          </p:cNvSpPr>
          <p:nvPr/>
        </p:nvSpPr>
        <p:spPr bwMode="auto">
          <a:xfrm>
            <a:off x="2743200" y="1828800"/>
            <a:ext cx="1524000" cy="304800"/>
          </a:xfrm>
          <a:prstGeom prst="curvedDownArrow">
            <a:avLst>
              <a:gd name="adj1" fmla="val 100000"/>
              <a:gd name="adj2" fmla="val 200000"/>
              <a:gd name="adj3" fmla="val 33333"/>
            </a:avLst>
          </a:prstGeom>
          <a:solidFill>
            <a:schemeClr val="accent1"/>
          </a:solidFill>
          <a:ln w="9525">
            <a:solidFill>
              <a:schemeClr val="tx1"/>
            </a:solidFill>
            <a:miter lim="800000"/>
            <a:headEnd/>
            <a:tailEnd/>
          </a:ln>
          <a:effectLst/>
        </p:spPr>
        <p:txBody>
          <a:bodyPr wrap="none" anchor="ctr"/>
          <a:lstStyle/>
          <a:p>
            <a:endParaRPr lang="en-AU"/>
          </a:p>
        </p:txBody>
      </p:sp>
      <p:sp>
        <p:nvSpPr>
          <p:cNvPr id="13321" name="AutoShape 9"/>
          <p:cNvSpPr>
            <a:spLocks noChangeArrowheads="1"/>
          </p:cNvSpPr>
          <p:nvPr/>
        </p:nvSpPr>
        <p:spPr bwMode="auto">
          <a:xfrm>
            <a:off x="2743200" y="2743200"/>
            <a:ext cx="1524000" cy="228600"/>
          </a:xfrm>
          <a:prstGeom prst="curvedUpArrow">
            <a:avLst>
              <a:gd name="adj1" fmla="val 133333"/>
              <a:gd name="adj2" fmla="val 266667"/>
              <a:gd name="adj3" fmla="val 33333"/>
            </a:avLst>
          </a:prstGeom>
          <a:solidFill>
            <a:schemeClr val="accent1"/>
          </a:solidFill>
          <a:ln w="9525">
            <a:solidFill>
              <a:schemeClr val="tx1"/>
            </a:solidFill>
            <a:miter lim="800000"/>
            <a:headEnd/>
            <a:tailEnd/>
          </a:ln>
          <a:effectLst/>
        </p:spPr>
        <p:txBody>
          <a:bodyPr wrap="none" anchor="ctr"/>
          <a:lstStyle/>
          <a:p>
            <a:endParaRPr lang="en-AU"/>
          </a:p>
        </p:txBody>
      </p:sp>
      <p:sp>
        <p:nvSpPr>
          <p:cNvPr id="13322" name="AutoShape 10"/>
          <p:cNvSpPr>
            <a:spLocks noChangeArrowheads="1"/>
          </p:cNvSpPr>
          <p:nvPr/>
        </p:nvSpPr>
        <p:spPr bwMode="auto">
          <a:xfrm>
            <a:off x="3886200" y="2362200"/>
            <a:ext cx="152400" cy="152400"/>
          </a:xfrm>
          <a:prstGeom prst="flowChartConnector">
            <a:avLst/>
          </a:prstGeom>
          <a:solidFill>
            <a:schemeClr val="accent2"/>
          </a:solidFill>
          <a:ln w="9525">
            <a:solidFill>
              <a:schemeClr val="tx1"/>
            </a:solidFill>
            <a:round/>
            <a:headEnd/>
            <a:tailEnd/>
          </a:ln>
          <a:effectLst/>
        </p:spPr>
        <p:txBody>
          <a:bodyPr wrap="none" anchor="ctr"/>
          <a:lstStyle/>
          <a:p>
            <a:endParaRPr lang="en-A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a:r>
              <a:rPr lang="en-GB"/>
              <a:t>Set 2 - Drill 2</a:t>
            </a:r>
          </a:p>
        </p:txBody>
      </p:sp>
      <p:sp>
        <p:nvSpPr>
          <p:cNvPr id="14339" name="Rectangle 3"/>
          <p:cNvSpPr>
            <a:spLocks noGrp="1" noChangeArrowheads="1"/>
          </p:cNvSpPr>
          <p:nvPr>
            <p:ph type="body" idx="1"/>
          </p:nvPr>
        </p:nvSpPr>
        <p:spPr>
          <a:xfrm>
            <a:off x="1066800" y="3657600"/>
            <a:ext cx="7620000" cy="2743200"/>
          </a:xfrm>
        </p:spPr>
        <p:txBody>
          <a:bodyPr/>
          <a:lstStyle/>
          <a:p>
            <a:pPr>
              <a:buFont typeface="Monotype Sorts" pitchFamily="2" charset="2"/>
              <a:buChar char="o"/>
            </a:pPr>
            <a:r>
              <a:rPr lang="en-GB" sz="2000"/>
              <a:t>Two static markers (M1 and M2) stand about 3 metres apart.</a:t>
            </a:r>
          </a:p>
          <a:p>
            <a:pPr>
              <a:buFont typeface="Monotype Sorts" pitchFamily="2" charset="2"/>
              <a:buChar char="o"/>
            </a:pPr>
            <a:r>
              <a:rPr lang="en-GB" sz="2000"/>
              <a:t>A feeder (F) stands between them about 3 metres back</a:t>
            </a:r>
          </a:p>
          <a:p>
            <a:pPr>
              <a:buFont typeface="Monotype Sorts" pitchFamily="2" charset="2"/>
              <a:buChar char="o"/>
            </a:pPr>
            <a:r>
              <a:rPr lang="en-GB" sz="2000"/>
              <a:t>The worker (W) runs in a ‘figure of 8’ around both markers, turning ‘backwards’ so she never takes her eyes off the feeder. F feeds her a hard ball as she sprints towards each marker. Catch and return the ball. ‘W’s speed after catching the ball is: jog round the marker and sprint diagonally to the opposite marker, catch ball, jog round the marker and sprint. Change after 30 seconds and repeat 8 times.</a:t>
            </a:r>
          </a:p>
        </p:txBody>
      </p:sp>
      <p:sp>
        <p:nvSpPr>
          <p:cNvPr id="14340" name="AutoShape 4"/>
          <p:cNvSpPr>
            <a:spLocks noChangeArrowheads="1"/>
          </p:cNvSpPr>
          <p:nvPr/>
        </p:nvSpPr>
        <p:spPr bwMode="auto">
          <a:xfrm>
            <a:off x="3505200" y="1752600"/>
            <a:ext cx="228600" cy="228600"/>
          </a:xfrm>
          <a:prstGeom prst="flowChartOr">
            <a:avLst/>
          </a:prstGeom>
          <a:solidFill>
            <a:schemeClr val="folHlink"/>
          </a:solidFill>
          <a:ln w="9525">
            <a:solidFill>
              <a:schemeClr val="tx1"/>
            </a:solidFill>
            <a:round/>
            <a:headEnd/>
            <a:tailEnd/>
          </a:ln>
          <a:effectLst/>
        </p:spPr>
        <p:txBody>
          <a:bodyPr wrap="none" anchor="ctr"/>
          <a:lstStyle/>
          <a:p>
            <a:endParaRPr lang="en-AU"/>
          </a:p>
        </p:txBody>
      </p:sp>
      <p:sp>
        <p:nvSpPr>
          <p:cNvPr id="14341" name="AutoShape 5"/>
          <p:cNvSpPr>
            <a:spLocks noChangeArrowheads="1"/>
          </p:cNvSpPr>
          <p:nvPr/>
        </p:nvSpPr>
        <p:spPr bwMode="auto">
          <a:xfrm>
            <a:off x="3505200" y="3124200"/>
            <a:ext cx="228600" cy="228600"/>
          </a:xfrm>
          <a:prstGeom prst="flowChartOr">
            <a:avLst/>
          </a:prstGeom>
          <a:solidFill>
            <a:schemeClr val="folHlink"/>
          </a:solidFill>
          <a:ln w="9525">
            <a:solidFill>
              <a:schemeClr val="tx1"/>
            </a:solidFill>
            <a:round/>
            <a:headEnd/>
            <a:tailEnd/>
          </a:ln>
          <a:effectLst/>
        </p:spPr>
        <p:txBody>
          <a:bodyPr wrap="none" anchor="ctr"/>
          <a:lstStyle/>
          <a:p>
            <a:endParaRPr lang="en-AU"/>
          </a:p>
        </p:txBody>
      </p:sp>
      <p:sp>
        <p:nvSpPr>
          <p:cNvPr id="14342" name="Text Box 6"/>
          <p:cNvSpPr txBox="1">
            <a:spLocks noChangeArrowheads="1"/>
          </p:cNvSpPr>
          <p:nvPr/>
        </p:nvSpPr>
        <p:spPr bwMode="auto">
          <a:xfrm>
            <a:off x="2514600" y="1676400"/>
            <a:ext cx="608013" cy="457200"/>
          </a:xfrm>
          <a:prstGeom prst="rect">
            <a:avLst/>
          </a:prstGeom>
          <a:noFill/>
          <a:ln w="9525">
            <a:noFill/>
            <a:miter lim="800000"/>
            <a:headEnd/>
            <a:tailEnd/>
          </a:ln>
          <a:effectLst/>
        </p:spPr>
        <p:txBody>
          <a:bodyPr wrap="none">
            <a:spAutoFit/>
          </a:bodyPr>
          <a:lstStyle/>
          <a:p>
            <a:r>
              <a:rPr lang="en-GB"/>
              <a:t>M2</a:t>
            </a:r>
          </a:p>
        </p:txBody>
      </p:sp>
      <p:sp>
        <p:nvSpPr>
          <p:cNvPr id="14343" name="Text Box 7"/>
          <p:cNvSpPr txBox="1">
            <a:spLocks noChangeArrowheads="1"/>
          </p:cNvSpPr>
          <p:nvPr/>
        </p:nvSpPr>
        <p:spPr bwMode="auto">
          <a:xfrm>
            <a:off x="2514600" y="3048000"/>
            <a:ext cx="608013" cy="457200"/>
          </a:xfrm>
          <a:prstGeom prst="rect">
            <a:avLst/>
          </a:prstGeom>
          <a:noFill/>
          <a:ln w="9525">
            <a:noFill/>
            <a:miter lim="800000"/>
            <a:headEnd/>
            <a:tailEnd/>
          </a:ln>
          <a:effectLst/>
        </p:spPr>
        <p:txBody>
          <a:bodyPr wrap="none">
            <a:spAutoFit/>
          </a:bodyPr>
          <a:lstStyle/>
          <a:p>
            <a:r>
              <a:rPr lang="en-GB"/>
              <a:t>M1</a:t>
            </a:r>
          </a:p>
        </p:txBody>
      </p:sp>
      <p:sp>
        <p:nvSpPr>
          <p:cNvPr id="14344" name="AutoShape 8"/>
          <p:cNvSpPr>
            <a:spLocks noChangeArrowheads="1"/>
          </p:cNvSpPr>
          <p:nvPr/>
        </p:nvSpPr>
        <p:spPr bwMode="auto">
          <a:xfrm>
            <a:off x="3276600" y="2590800"/>
            <a:ext cx="228600" cy="228600"/>
          </a:xfrm>
          <a:prstGeom prst="flowChartOr">
            <a:avLst/>
          </a:prstGeom>
          <a:solidFill>
            <a:schemeClr val="accent1"/>
          </a:solidFill>
          <a:ln w="9525">
            <a:solidFill>
              <a:schemeClr val="tx1"/>
            </a:solidFill>
            <a:round/>
            <a:headEnd/>
            <a:tailEnd/>
          </a:ln>
          <a:effectLst/>
        </p:spPr>
        <p:txBody>
          <a:bodyPr wrap="none" anchor="ctr"/>
          <a:lstStyle/>
          <a:p>
            <a:endParaRPr lang="en-AU"/>
          </a:p>
        </p:txBody>
      </p:sp>
      <p:sp>
        <p:nvSpPr>
          <p:cNvPr id="14345" name="AutoShape 9"/>
          <p:cNvSpPr>
            <a:spLocks noChangeArrowheads="1"/>
          </p:cNvSpPr>
          <p:nvPr/>
        </p:nvSpPr>
        <p:spPr bwMode="auto">
          <a:xfrm>
            <a:off x="4876800" y="2438400"/>
            <a:ext cx="228600" cy="228600"/>
          </a:xfrm>
          <a:prstGeom prst="flowChartOr">
            <a:avLst/>
          </a:prstGeom>
          <a:solidFill>
            <a:srgbClr val="DEDE48"/>
          </a:solidFill>
          <a:ln w="9525">
            <a:solidFill>
              <a:schemeClr val="tx1"/>
            </a:solidFill>
            <a:round/>
            <a:headEnd/>
            <a:tailEnd/>
          </a:ln>
          <a:effectLst/>
        </p:spPr>
        <p:txBody>
          <a:bodyPr wrap="none" anchor="ctr"/>
          <a:lstStyle/>
          <a:p>
            <a:endParaRPr lang="en-AU"/>
          </a:p>
        </p:txBody>
      </p:sp>
      <p:sp>
        <p:nvSpPr>
          <p:cNvPr id="14346" name="Text Box 10"/>
          <p:cNvSpPr txBox="1">
            <a:spLocks noChangeArrowheads="1"/>
          </p:cNvSpPr>
          <p:nvPr/>
        </p:nvSpPr>
        <p:spPr bwMode="auto">
          <a:xfrm>
            <a:off x="2667000" y="2438400"/>
            <a:ext cx="471488" cy="457200"/>
          </a:xfrm>
          <a:prstGeom prst="rect">
            <a:avLst/>
          </a:prstGeom>
          <a:noFill/>
          <a:ln w="9525">
            <a:noFill/>
            <a:miter lim="800000"/>
            <a:headEnd/>
            <a:tailEnd/>
          </a:ln>
          <a:effectLst/>
        </p:spPr>
        <p:txBody>
          <a:bodyPr wrap="none">
            <a:spAutoFit/>
          </a:bodyPr>
          <a:lstStyle/>
          <a:p>
            <a:r>
              <a:rPr lang="en-GB"/>
              <a:t>W</a:t>
            </a:r>
          </a:p>
        </p:txBody>
      </p:sp>
      <p:sp>
        <p:nvSpPr>
          <p:cNvPr id="14347" name="Text Box 11"/>
          <p:cNvSpPr txBox="1">
            <a:spLocks noChangeArrowheads="1"/>
          </p:cNvSpPr>
          <p:nvPr/>
        </p:nvSpPr>
        <p:spPr bwMode="auto">
          <a:xfrm>
            <a:off x="5105400" y="2286000"/>
            <a:ext cx="354013" cy="457200"/>
          </a:xfrm>
          <a:prstGeom prst="rect">
            <a:avLst/>
          </a:prstGeom>
          <a:noFill/>
          <a:ln w="9525">
            <a:noFill/>
            <a:miter lim="800000"/>
            <a:headEnd/>
            <a:tailEnd/>
          </a:ln>
          <a:effectLst/>
        </p:spPr>
        <p:txBody>
          <a:bodyPr wrap="none">
            <a:spAutoFit/>
          </a:bodyPr>
          <a:lstStyle/>
          <a:p>
            <a:r>
              <a:rPr lang="en-GB"/>
              <a:t>F</a:t>
            </a:r>
          </a:p>
        </p:txBody>
      </p:sp>
      <p:sp>
        <p:nvSpPr>
          <p:cNvPr id="14348" name="AutoShape 12"/>
          <p:cNvSpPr>
            <a:spLocks noChangeArrowheads="1"/>
          </p:cNvSpPr>
          <p:nvPr/>
        </p:nvSpPr>
        <p:spPr bwMode="auto">
          <a:xfrm rot="3780996">
            <a:off x="3167857" y="1293019"/>
            <a:ext cx="623887" cy="847725"/>
          </a:xfrm>
          <a:prstGeom prst="curvedRightArrow">
            <a:avLst>
              <a:gd name="adj1" fmla="val 27176"/>
              <a:gd name="adj2" fmla="val 54351"/>
              <a:gd name="adj3" fmla="val 33333"/>
            </a:avLst>
          </a:prstGeom>
          <a:solidFill>
            <a:schemeClr val="accent1"/>
          </a:solidFill>
          <a:ln w="9525">
            <a:solidFill>
              <a:schemeClr val="tx1"/>
            </a:solidFill>
            <a:miter lim="800000"/>
            <a:headEnd/>
            <a:tailEnd/>
          </a:ln>
          <a:effectLst/>
        </p:spPr>
        <p:txBody>
          <a:bodyPr wrap="none" anchor="ctr"/>
          <a:lstStyle/>
          <a:p>
            <a:endParaRPr lang="en-AU"/>
          </a:p>
        </p:txBody>
      </p:sp>
      <p:sp>
        <p:nvSpPr>
          <p:cNvPr id="14349" name="AutoShape 13"/>
          <p:cNvSpPr>
            <a:spLocks noChangeArrowheads="1"/>
          </p:cNvSpPr>
          <p:nvPr/>
        </p:nvSpPr>
        <p:spPr bwMode="auto">
          <a:xfrm rot="-18253868">
            <a:off x="3221037" y="2493963"/>
            <a:ext cx="747713" cy="179388"/>
          </a:xfrm>
          <a:custGeom>
            <a:avLst/>
            <a:gdLst>
              <a:gd name="G0" fmla="+- 19914 0 0"/>
              <a:gd name="G1" fmla="+- 4863 0 0"/>
              <a:gd name="G2" fmla="+- 21600 0 4863"/>
              <a:gd name="G3" fmla="+- 10800 0 4863"/>
              <a:gd name="G4" fmla="+- 21600 0 19914"/>
              <a:gd name="G5" fmla="*/ G4 G3 10800"/>
              <a:gd name="G6" fmla="+- 21600 0 G5"/>
              <a:gd name="T0" fmla="*/ 19914 w 21600"/>
              <a:gd name="T1" fmla="*/ 0 h 21600"/>
              <a:gd name="T2" fmla="*/ 0 w 21600"/>
              <a:gd name="T3" fmla="*/ 10800 h 21600"/>
              <a:gd name="T4" fmla="*/ 19914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9914" y="0"/>
                </a:moveTo>
                <a:lnTo>
                  <a:pt x="19914" y="4863"/>
                </a:lnTo>
                <a:lnTo>
                  <a:pt x="3375" y="4863"/>
                </a:lnTo>
                <a:lnTo>
                  <a:pt x="3375" y="16737"/>
                </a:lnTo>
                <a:lnTo>
                  <a:pt x="19914" y="16737"/>
                </a:lnTo>
                <a:lnTo>
                  <a:pt x="19914" y="21600"/>
                </a:lnTo>
                <a:lnTo>
                  <a:pt x="21600" y="10800"/>
                </a:lnTo>
                <a:close/>
              </a:path>
              <a:path w="21600" h="21600">
                <a:moveTo>
                  <a:pt x="1350" y="4863"/>
                </a:moveTo>
                <a:lnTo>
                  <a:pt x="1350" y="16737"/>
                </a:lnTo>
                <a:lnTo>
                  <a:pt x="2700" y="16737"/>
                </a:lnTo>
                <a:lnTo>
                  <a:pt x="2700" y="4863"/>
                </a:lnTo>
                <a:close/>
              </a:path>
              <a:path w="21600" h="21600">
                <a:moveTo>
                  <a:pt x="0" y="4863"/>
                </a:moveTo>
                <a:lnTo>
                  <a:pt x="0" y="16737"/>
                </a:lnTo>
                <a:lnTo>
                  <a:pt x="675" y="16737"/>
                </a:lnTo>
                <a:lnTo>
                  <a:pt x="675" y="4863"/>
                </a:lnTo>
                <a:close/>
              </a:path>
            </a:pathLst>
          </a:custGeom>
          <a:solidFill>
            <a:schemeClr val="accent1"/>
          </a:solidFill>
          <a:ln w="9525">
            <a:solidFill>
              <a:schemeClr val="tx1"/>
            </a:solidFill>
            <a:miter lim="800000"/>
            <a:headEnd/>
            <a:tailEnd/>
          </a:ln>
          <a:effectLst/>
        </p:spPr>
        <p:txBody>
          <a:bodyPr wrap="none" anchor="ctr"/>
          <a:lstStyle/>
          <a:p>
            <a:endParaRPr lang="en-AU"/>
          </a:p>
        </p:txBody>
      </p:sp>
      <p:sp>
        <p:nvSpPr>
          <p:cNvPr id="14350" name="AutoShape 14"/>
          <p:cNvSpPr>
            <a:spLocks noChangeArrowheads="1"/>
          </p:cNvSpPr>
          <p:nvPr/>
        </p:nvSpPr>
        <p:spPr bwMode="auto">
          <a:xfrm rot="-11920771">
            <a:off x="3127375" y="3197225"/>
            <a:ext cx="1060450" cy="457200"/>
          </a:xfrm>
          <a:prstGeom prst="curvedDownArrow">
            <a:avLst>
              <a:gd name="adj1" fmla="val 19586"/>
              <a:gd name="adj2" fmla="val 92778"/>
              <a:gd name="adj3" fmla="val 33333"/>
            </a:avLst>
          </a:prstGeom>
          <a:solidFill>
            <a:schemeClr val="accent1"/>
          </a:solidFill>
          <a:ln w="9525">
            <a:solidFill>
              <a:schemeClr val="tx1"/>
            </a:solidFill>
            <a:miter lim="800000"/>
            <a:headEnd/>
            <a:tailEnd/>
          </a:ln>
          <a:effectLst/>
        </p:spPr>
        <p:txBody>
          <a:bodyPr wrap="none" anchor="ctr"/>
          <a:lstStyle/>
          <a:p>
            <a:endParaRPr lang="en-AU"/>
          </a:p>
        </p:txBody>
      </p:sp>
      <p:sp>
        <p:nvSpPr>
          <p:cNvPr id="14351" name="AutoShape 15"/>
          <p:cNvSpPr>
            <a:spLocks noChangeArrowheads="1"/>
          </p:cNvSpPr>
          <p:nvPr/>
        </p:nvSpPr>
        <p:spPr bwMode="auto">
          <a:xfrm rot="-25338215">
            <a:off x="3297237" y="2493963"/>
            <a:ext cx="747713" cy="179388"/>
          </a:xfrm>
          <a:custGeom>
            <a:avLst/>
            <a:gdLst>
              <a:gd name="G0" fmla="+- 19914 0 0"/>
              <a:gd name="G1" fmla="+- 4863 0 0"/>
              <a:gd name="G2" fmla="+- 21600 0 4863"/>
              <a:gd name="G3" fmla="+- 10800 0 4863"/>
              <a:gd name="G4" fmla="+- 21600 0 19914"/>
              <a:gd name="G5" fmla="*/ G4 G3 10800"/>
              <a:gd name="G6" fmla="+- 21600 0 G5"/>
              <a:gd name="T0" fmla="*/ 19914 w 21600"/>
              <a:gd name="T1" fmla="*/ 0 h 21600"/>
              <a:gd name="T2" fmla="*/ 0 w 21600"/>
              <a:gd name="T3" fmla="*/ 10800 h 21600"/>
              <a:gd name="T4" fmla="*/ 19914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9914" y="0"/>
                </a:moveTo>
                <a:lnTo>
                  <a:pt x="19914" y="4863"/>
                </a:lnTo>
                <a:lnTo>
                  <a:pt x="3375" y="4863"/>
                </a:lnTo>
                <a:lnTo>
                  <a:pt x="3375" y="16737"/>
                </a:lnTo>
                <a:lnTo>
                  <a:pt x="19914" y="16737"/>
                </a:lnTo>
                <a:lnTo>
                  <a:pt x="19914" y="21600"/>
                </a:lnTo>
                <a:lnTo>
                  <a:pt x="21600" y="10800"/>
                </a:lnTo>
                <a:close/>
              </a:path>
              <a:path w="21600" h="21600">
                <a:moveTo>
                  <a:pt x="1350" y="4863"/>
                </a:moveTo>
                <a:lnTo>
                  <a:pt x="1350" y="16737"/>
                </a:lnTo>
                <a:lnTo>
                  <a:pt x="2700" y="16737"/>
                </a:lnTo>
                <a:lnTo>
                  <a:pt x="2700" y="4863"/>
                </a:lnTo>
                <a:close/>
              </a:path>
              <a:path w="21600" h="21600">
                <a:moveTo>
                  <a:pt x="0" y="4863"/>
                </a:moveTo>
                <a:lnTo>
                  <a:pt x="0" y="16737"/>
                </a:lnTo>
                <a:lnTo>
                  <a:pt x="675" y="16737"/>
                </a:lnTo>
                <a:lnTo>
                  <a:pt x="675" y="4863"/>
                </a:lnTo>
                <a:close/>
              </a:path>
            </a:pathLst>
          </a:custGeom>
          <a:solidFill>
            <a:schemeClr val="accent1"/>
          </a:solidFill>
          <a:ln w="9525">
            <a:solidFill>
              <a:schemeClr val="tx1"/>
            </a:solidFill>
            <a:miter lim="800000"/>
            <a:headEnd/>
            <a:tailEnd/>
          </a:ln>
          <a:effectLst/>
        </p:spPr>
        <p:txBody>
          <a:bodyPr wrap="none" anchor="ctr"/>
          <a:lstStyle/>
          <a:p>
            <a:endParaRPr lang="en-AU"/>
          </a:p>
        </p:txBody>
      </p:sp>
      <p:sp>
        <p:nvSpPr>
          <p:cNvPr id="14352" name="Line 16"/>
          <p:cNvSpPr>
            <a:spLocks noChangeShapeType="1"/>
          </p:cNvSpPr>
          <p:nvPr/>
        </p:nvSpPr>
        <p:spPr bwMode="auto">
          <a:xfrm>
            <a:off x="4038600" y="1905000"/>
            <a:ext cx="685800" cy="457200"/>
          </a:xfrm>
          <a:prstGeom prst="line">
            <a:avLst/>
          </a:prstGeom>
          <a:noFill/>
          <a:ln w="57150">
            <a:solidFill>
              <a:schemeClr val="accent2"/>
            </a:solidFill>
            <a:round/>
            <a:headEnd type="triangle" w="med" len="med"/>
            <a:tailEnd type="triangle" w="med" len="med"/>
          </a:ln>
          <a:effectLst/>
        </p:spPr>
        <p:txBody>
          <a:bodyPr wrap="none"/>
          <a:lstStyle/>
          <a:p>
            <a:endParaRPr lang="en-AU"/>
          </a:p>
        </p:txBody>
      </p:sp>
      <p:sp>
        <p:nvSpPr>
          <p:cNvPr id="14353" name="Line 17"/>
          <p:cNvSpPr>
            <a:spLocks noChangeShapeType="1"/>
          </p:cNvSpPr>
          <p:nvPr/>
        </p:nvSpPr>
        <p:spPr bwMode="auto">
          <a:xfrm flipV="1">
            <a:off x="3943350" y="2590800"/>
            <a:ext cx="781050" cy="457200"/>
          </a:xfrm>
          <a:prstGeom prst="line">
            <a:avLst/>
          </a:prstGeom>
          <a:noFill/>
          <a:ln w="57150">
            <a:solidFill>
              <a:schemeClr val="accent2"/>
            </a:solidFill>
            <a:round/>
            <a:headEnd type="triangle" w="med" len="med"/>
            <a:tailEnd type="triangle" w="med" len="med"/>
          </a:ln>
          <a:effectLst/>
        </p:spPr>
        <p:txBody>
          <a:bodyPr wrap="none"/>
          <a:lstStyle/>
          <a:p>
            <a:endParaRPr lang="en-AU"/>
          </a:p>
        </p:txBody>
      </p:sp>
      <p:sp>
        <p:nvSpPr>
          <p:cNvPr id="14354" name="Text Box 18"/>
          <p:cNvSpPr txBox="1">
            <a:spLocks noChangeArrowheads="1"/>
          </p:cNvSpPr>
          <p:nvPr/>
        </p:nvSpPr>
        <p:spPr bwMode="auto">
          <a:xfrm>
            <a:off x="5943600" y="1905000"/>
            <a:ext cx="2667000" cy="1465263"/>
          </a:xfrm>
          <a:prstGeom prst="rect">
            <a:avLst/>
          </a:prstGeom>
          <a:noFill/>
          <a:ln w="9525">
            <a:noFill/>
            <a:miter lim="800000"/>
            <a:headEnd/>
            <a:tailEnd/>
          </a:ln>
          <a:effectLst/>
        </p:spPr>
        <p:txBody>
          <a:bodyPr>
            <a:spAutoFit/>
          </a:bodyPr>
          <a:lstStyle/>
          <a:p>
            <a:pPr algn="r">
              <a:spcBef>
                <a:spcPct val="50000"/>
              </a:spcBef>
            </a:pPr>
            <a:r>
              <a:rPr lang="en-GB" sz="1800"/>
              <a:t>‘F’ MUST feed a ‘hard’ ball at each marker as W sprints across. ‘F’ MUST also make and keep eye contact with W throughout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a:r>
              <a:rPr lang="en-GB"/>
              <a:t>Set 2 - Drill 2 -v- Drill 3</a:t>
            </a:r>
          </a:p>
        </p:txBody>
      </p:sp>
      <p:sp>
        <p:nvSpPr>
          <p:cNvPr id="15363" name="Rectangle 3"/>
          <p:cNvSpPr>
            <a:spLocks noGrp="1" noChangeArrowheads="1"/>
          </p:cNvSpPr>
          <p:nvPr>
            <p:ph type="body" idx="1"/>
          </p:nvPr>
        </p:nvSpPr>
        <p:spPr>
          <a:xfrm>
            <a:off x="1066800" y="2057400"/>
            <a:ext cx="7696200" cy="2590800"/>
          </a:xfrm>
        </p:spPr>
        <p:txBody>
          <a:bodyPr/>
          <a:lstStyle/>
          <a:p>
            <a:pPr>
              <a:lnSpc>
                <a:spcPct val="90000"/>
              </a:lnSpc>
              <a:buFont typeface="Monotype Sorts" pitchFamily="2" charset="2"/>
              <a:buChar char="o"/>
            </a:pPr>
            <a:r>
              <a:rPr lang="en-GB" sz="2800"/>
              <a:t>Drill 2 was about the Worker and Feeder working together to time and deliver, strong feeds towards the post. The next drill is the opposite. It is about the Worker making interceptions. This time the Worker MUST keep her eye on the ball at all times.</a:t>
            </a:r>
          </a:p>
          <a:p>
            <a:pPr>
              <a:lnSpc>
                <a:spcPct val="90000"/>
              </a:lnSpc>
              <a:buFont typeface="Monotype Sorts" pitchFamily="2" charset="2"/>
              <a:buChar char="o"/>
            </a:pPr>
            <a:r>
              <a:rPr lang="en-GB" sz="2800"/>
              <a:t>In both these drills there is nothing for the markers to do. They provide focus for the feeder and the worker in both exercises.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a:r>
              <a:rPr lang="en-GB"/>
              <a:t>Set 2 - Drill 3</a:t>
            </a:r>
          </a:p>
        </p:txBody>
      </p:sp>
      <p:sp>
        <p:nvSpPr>
          <p:cNvPr id="16387" name="Rectangle 3"/>
          <p:cNvSpPr>
            <a:spLocks noGrp="1" noChangeArrowheads="1"/>
          </p:cNvSpPr>
          <p:nvPr>
            <p:ph type="body" idx="1"/>
          </p:nvPr>
        </p:nvSpPr>
        <p:spPr>
          <a:xfrm>
            <a:off x="990600" y="3733800"/>
            <a:ext cx="7772400" cy="2209800"/>
          </a:xfrm>
        </p:spPr>
        <p:txBody>
          <a:bodyPr/>
          <a:lstStyle/>
          <a:p>
            <a:pPr>
              <a:lnSpc>
                <a:spcPct val="90000"/>
              </a:lnSpc>
              <a:buFont typeface="Monotype Sorts" pitchFamily="2" charset="2"/>
              <a:buChar char="o"/>
            </a:pPr>
            <a:r>
              <a:rPr lang="en-GB" sz="1800"/>
              <a:t>The worker (W) starts behind M1 and M2 and should be ‘on her toes’ throughout.</a:t>
            </a:r>
          </a:p>
          <a:p>
            <a:pPr>
              <a:lnSpc>
                <a:spcPct val="90000"/>
              </a:lnSpc>
              <a:buFont typeface="Monotype Sorts" pitchFamily="2" charset="2"/>
              <a:buChar char="o"/>
            </a:pPr>
            <a:r>
              <a:rPr lang="en-GB" sz="1800"/>
              <a:t>The feeder (F) makes a decision to feed to either M1 or M2</a:t>
            </a:r>
          </a:p>
          <a:p>
            <a:pPr>
              <a:lnSpc>
                <a:spcPct val="90000"/>
              </a:lnSpc>
              <a:buFont typeface="Monotype Sorts" pitchFamily="2" charset="2"/>
              <a:buChar char="o"/>
            </a:pPr>
            <a:r>
              <a:rPr lang="en-GB" sz="1800"/>
              <a:t>The worker (W) sprints forward to intercept the ball. To build success she must concentrate on the ball at all times</a:t>
            </a:r>
          </a:p>
          <a:p>
            <a:pPr>
              <a:lnSpc>
                <a:spcPct val="90000"/>
              </a:lnSpc>
              <a:buFont typeface="Monotype Sorts" pitchFamily="2" charset="2"/>
              <a:buChar char="o"/>
            </a:pPr>
            <a:r>
              <a:rPr lang="en-GB" sz="1800"/>
              <a:t>Work for 30 seconds and then change around. Repeat 8 times</a:t>
            </a:r>
          </a:p>
          <a:p>
            <a:pPr>
              <a:lnSpc>
                <a:spcPct val="90000"/>
              </a:lnSpc>
              <a:buFont typeface="Monotype Sorts" pitchFamily="2" charset="2"/>
              <a:buChar char="o"/>
            </a:pPr>
            <a:r>
              <a:rPr lang="en-GB" sz="1800"/>
              <a:t>If it doesn’t work, try moving M1 and M2 slightly closer together.</a:t>
            </a:r>
          </a:p>
        </p:txBody>
      </p:sp>
      <p:sp>
        <p:nvSpPr>
          <p:cNvPr id="16388" name="AutoShape 4"/>
          <p:cNvSpPr>
            <a:spLocks noChangeArrowheads="1"/>
          </p:cNvSpPr>
          <p:nvPr/>
        </p:nvSpPr>
        <p:spPr bwMode="auto">
          <a:xfrm>
            <a:off x="3505200" y="1752600"/>
            <a:ext cx="228600" cy="228600"/>
          </a:xfrm>
          <a:prstGeom prst="flowChartOr">
            <a:avLst/>
          </a:prstGeom>
          <a:solidFill>
            <a:schemeClr val="folHlink"/>
          </a:solidFill>
          <a:ln w="9525">
            <a:solidFill>
              <a:schemeClr val="tx1"/>
            </a:solidFill>
            <a:round/>
            <a:headEnd/>
            <a:tailEnd/>
          </a:ln>
          <a:effectLst/>
        </p:spPr>
        <p:txBody>
          <a:bodyPr wrap="none" anchor="ctr"/>
          <a:lstStyle/>
          <a:p>
            <a:endParaRPr lang="en-AU"/>
          </a:p>
        </p:txBody>
      </p:sp>
      <p:sp>
        <p:nvSpPr>
          <p:cNvPr id="16389" name="AutoShape 5"/>
          <p:cNvSpPr>
            <a:spLocks noChangeArrowheads="1"/>
          </p:cNvSpPr>
          <p:nvPr/>
        </p:nvSpPr>
        <p:spPr bwMode="auto">
          <a:xfrm>
            <a:off x="3505200" y="3124200"/>
            <a:ext cx="228600" cy="228600"/>
          </a:xfrm>
          <a:prstGeom prst="flowChartOr">
            <a:avLst/>
          </a:prstGeom>
          <a:solidFill>
            <a:schemeClr val="folHlink"/>
          </a:solidFill>
          <a:ln w="9525">
            <a:solidFill>
              <a:schemeClr val="tx1"/>
            </a:solidFill>
            <a:round/>
            <a:headEnd/>
            <a:tailEnd/>
          </a:ln>
          <a:effectLst/>
        </p:spPr>
        <p:txBody>
          <a:bodyPr wrap="none" anchor="ctr"/>
          <a:lstStyle/>
          <a:p>
            <a:endParaRPr lang="en-AU"/>
          </a:p>
        </p:txBody>
      </p:sp>
      <p:sp>
        <p:nvSpPr>
          <p:cNvPr id="16390" name="Text Box 6"/>
          <p:cNvSpPr txBox="1">
            <a:spLocks noChangeArrowheads="1"/>
          </p:cNvSpPr>
          <p:nvPr/>
        </p:nvSpPr>
        <p:spPr bwMode="auto">
          <a:xfrm>
            <a:off x="2514600" y="2971800"/>
            <a:ext cx="608013" cy="457200"/>
          </a:xfrm>
          <a:prstGeom prst="rect">
            <a:avLst/>
          </a:prstGeom>
          <a:noFill/>
          <a:ln w="9525">
            <a:noFill/>
            <a:miter lim="800000"/>
            <a:headEnd/>
            <a:tailEnd/>
          </a:ln>
          <a:effectLst/>
        </p:spPr>
        <p:txBody>
          <a:bodyPr wrap="none">
            <a:spAutoFit/>
          </a:bodyPr>
          <a:lstStyle/>
          <a:p>
            <a:r>
              <a:rPr lang="en-GB"/>
              <a:t>M1</a:t>
            </a:r>
          </a:p>
        </p:txBody>
      </p:sp>
      <p:sp>
        <p:nvSpPr>
          <p:cNvPr id="16391" name="Text Box 7"/>
          <p:cNvSpPr txBox="1">
            <a:spLocks noChangeArrowheads="1"/>
          </p:cNvSpPr>
          <p:nvPr/>
        </p:nvSpPr>
        <p:spPr bwMode="auto">
          <a:xfrm>
            <a:off x="2514600" y="1676400"/>
            <a:ext cx="608013" cy="457200"/>
          </a:xfrm>
          <a:prstGeom prst="rect">
            <a:avLst/>
          </a:prstGeom>
          <a:noFill/>
          <a:ln w="9525">
            <a:noFill/>
            <a:miter lim="800000"/>
            <a:headEnd/>
            <a:tailEnd/>
          </a:ln>
          <a:effectLst/>
        </p:spPr>
        <p:txBody>
          <a:bodyPr wrap="none">
            <a:spAutoFit/>
          </a:bodyPr>
          <a:lstStyle/>
          <a:p>
            <a:r>
              <a:rPr lang="en-GB"/>
              <a:t>M2</a:t>
            </a:r>
          </a:p>
        </p:txBody>
      </p:sp>
      <p:sp>
        <p:nvSpPr>
          <p:cNvPr id="16392" name="AutoShape 8"/>
          <p:cNvSpPr>
            <a:spLocks noChangeArrowheads="1"/>
          </p:cNvSpPr>
          <p:nvPr/>
        </p:nvSpPr>
        <p:spPr bwMode="auto">
          <a:xfrm>
            <a:off x="3124200" y="2514600"/>
            <a:ext cx="228600" cy="228600"/>
          </a:xfrm>
          <a:prstGeom prst="flowChartOr">
            <a:avLst/>
          </a:prstGeom>
          <a:solidFill>
            <a:schemeClr val="accent1"/>
          </a:solidFill>
          <a:ln w="9525">
            <a:solidFill>
              <a:schemeClr val="tx1"/>
            </a:solidFill>
            <a:round/>
            <a:headEnd/>
            <a:tailEnd/>
          </a:ln>
          <a:effectLst/>
        </p:spPr>
        <p:txBody>
          <a:bodyPr wrap="none" anchor="ctr"/>
          <a:lstStyle/>
          <a:p>
            <a:endParaRPr lang="en-AU"/>
          </a:p>
        </p:txBody>
      </p:sp>
      <p:sp>
        <p:nvSpPr>
          <p:cNvPr id="16393" name="Text Box 9"/>
          <p:cNvSpPr txBox="1">
            <a:spLocks noChangeArrowheads="1"/>
          </p:cNvSpPr>
          <p:nvPr/>
        </p:nvSpPr>
        <p:spPr bwMode="auto">
          <a:xfrm>
            <a:off x="2667000" y="2438400"/>
            <a:ext cx="471488" cy="457200"/>
          </a:xfrm>
          <a:prstGeom prst="rect">
            <a:avLst/>
          </a:prstGeom>
          <a:noFill/>
          <a:ln w="9525">
            <a:noFill/>
            <a:miter lim="800000"/>
            <a:headEnd/>
            <a:tailEnd/>
          </a:ln>
          <a:effectLst/>
        </p:spPr>
        <p:txBody>
          <a:bodyPr wrap="none">
            <a:spAutoFit/>
          </a:bodyPr>
          <a:lstStyle/>
          <a:p>
            <a:r>
              <a:rPr lang="en-GB"/>
              <a:t>W</a:t>
            </a:r>
          </a:p>
        </p:txBody>
      </p:sp>
      <p:sp>
        <p:nvSpPr>
          <p:cNvPr id="16394" name="AutoShape 10"/>
          <p:cNvSpPr>
            <a:spLocks noChangeArrowheads="1"/>
          </p:cNvSpPr>
          <p:nvPr/>
        </p:nvSpPr>
        <p:spPr bwMode="auto">
          <a:xfrm>
            <a:off x="4876800" y="2438400"/>
            <a:ext cx="228600" cy="228600"/>
          </a:xfrm>
          <a:prstGeom prst="flowChartOr">
            <a:avLst/>
          </a:prstGeom>
          <a:solidFill>
            <a:srgbClr val="DEDE48"/>
          </a:solidFill>
          <a:ln w="9525">
            <a:solidFill>
              <a:schemeClr val="tx1"/>
            </a:solidFill>
            <a:round/>
            <a:headEnd/>
            <a:tailEnd/>
          </a:ln>
          <a:effectLst/>
        </p:spPr>
        <p:txBody>
          <a:bodyPr wrap="none" anchor="ctr"/>
          <a:lstStyle/>
          <a:p>
            <a:endParaRPr lang="en-AU"/>
          </a:p>
        </p:txBody>
      </p:sp>
      <p:sp>
        <p:nvSpPr>
          <p:cNvPr id="16395" name="Text Box 11"/>
          <p:cNvSpPr txBox="1">
            <a:spLocks noChangeArrowheads="1"/>
          </p:cNvSpPr>
          <p:nvPr/>
        </p:nvSpPr>
        <p:spPr bwMode="auto">
          <a:xfrm>
            <a:off x="5105400" y="2286000"/>
            <a:ext cx="354013" cy="457200"/>
          </a:xfrm>
          <a:prstGeom prst="rect">
            <a:avLst/>
          </a:prstGeom>
          <a:noFill/>
          <a:ln w="9525">
            <a:noFill/>
            <a:miter lim="800000"/>
            <a:headEnd/>
            <a:tailEnd/>
          </a:ln>
          <a:effectLst/>
        </p:spPr>
        <p:txBody>
          <a:bodyPr wrap="none">
            <a:spAutoFit/>
          </a:bodyPr>
          <a:lstStyle/>
          <a:p>
            <a:r>
              <a:rPr lang="en-GB"/>
              <a:t>F</a:t>
            </a:r>
          </a:p>
        </p:txBody>
      </p:sp>
      <p:sp>
        <p:nvSpPr>
          <p:cNvPr id="16396" name="Line 12"/>
          <p:cNvSpPr>
            <a:spLocks noChangeShapeType="1"/>
          </p:cNvSpPr>
          <p:nvPr/>
        </p:nvSpPr>
        <p:spPr bwMode="auto">
          <a:xfrm>
            <a:off x="4038600" y="1905000"/>
            <a:ext cx="685800" cy="457200"/>
          </a:xfrm>
          <a:prstGeom prst="line">
            <a:avLst/>
          </a:prstGeom>
          <a:noFill/>
          <a:ln w="57150">
            <a:solidFill>
              <a:schemeClr val="accent2"/>
            </a:solidFill>
            <a:round/>
            <a:headEnd type="triangle" w="med" len="med"/>
            <a:tailEnd type="triangle" w="med" len="med"/>
          </a:ln>
          <a:effectLst/>
        </p:spPr>
        <p:txBody>
          <a:bodyPr wrap="none"/>
          <a:lstStyle/>
          <a:p>
            <a:endParaRPr lang="en-AU"/>
          </a:p>
        </p:txBody>
      </p:sp>
      <p:sp>
        <p:nvSpPr>
          <p:cNvPr id="16397" name="Line 13"/>
          <p:cNvSpPr>
            <a:spLocks noChangeShapeType="1"/>
          </p:cNvSpPr>
          <p:nvPr/>
        </p:nvSpPr>
        <p:spPr bwMode="auto">
          <a:xfrm flipV="1">
            <a:off x="3943350" y="2590800"/>
            <a:ext cx="781050" cy="457200"/>
          </a:xfrm>
          <a:prstGeom prst="line">
            <a:avLst/>
          </a:prstGeom>
          <a:noFill/>
          <a:ln w="57150">
            <a:solidFill>
              <a:schemeClr val="accent2"/>
            </a:solidFill>
            <a:round/>
            <a:headEnd type="triangle" w="med" len="med"/>
            <a:tailEnd type="triangle" w="med" len="med"/>
          </a:ln>
          <a:effectLst/>
        </p:spPr>
        <p:txBody>
          <a:bodyPr wrap="none"/>
          <a:lstStyle/>
          <a:p>
            <a:endParaRPr lang="en-AU"/>
          </a:p>
        </p:txBody>
      </p:sp>
      <p:sp>
        <p:nvSpPr>
          <p:cNvPr id="16398" name="AutoShape 14"/>
          <p:cNvSpPr>
            <a:spLocks noChangeArrowheads="1"/>
          </p:cNvSpPr>
          <p:nvPr/>
        </p:nvSpPr>
        <p:spPr bwMode="auto">
          <a:xfrm rot="-2558911">
            <a:off x="3276600" y="2133600"/>
            <a:ext cx="914400" cy="2286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en-AU"/>
          </a:p>
        </p:txBody>
      </p:sp>
      <p:sp>
        <p:nvSpPr>
          <p:cNvPr id="16399" name="AutoShape 15"/>
          <p:cNvSpPr>
            <a:spLocks noChangeArrowheads="1"/>
          </p:cNvSpPr>
          <p:nvPr/>
        </p:nvSpPr>
        <p:spPr bwMode="auto">
          <a:xfrm rot="2239243">
            <a:off x="3298825" y="2863850"/>
            <a:ext cx="677863" cy="14763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en-A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r>
              <a:rPr lang="en-GB"/>
              <a:t>NETBALL TRAINING</a:t>
            </a:r>
            <a:br>
              <a:rPr lang="en-GB"/>
            </a:br>
            <a:r>
              <a:rPr lang="en-GB"/>
              <a:t>DRILLS</a:t>
            </a:r>
          </a:p>
        </p:txBody>
      </p:sp>
      <p:sp>
        <p:nvSpPr>
          <p:cNvPr id="18435" name="Rectangle 3"/>
          <p:cNvSpPr>
            <a:spLocks noGrp="1" noChangeArrowheads="1"/>
          </p:cNvSpPr>
          <p:nvPr>
            <p:ph type="subTitle" idx="1"/>
          </p:nvPr>
        </p:nvSpPr>
        <p:spPr/>
        <p:txBody>
          <a:bodyPr/>
          <a:lstStyle/>
          <a:p>
            <a:r>
              <a:rPr lang="en-GB"/>
              <a:t>Set 3 – Movement and</a:t>
            </a:r>
            <a:br>
              <a:rPr lang="en-GB"/>
            </a:br>
            <a:r>
              <a:rPr lang="en-GB"/>
              <a:t>use of space drills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a:r>
              <a:rPr lang="en-GB"/>
              <a:t>Set 3 - Drill 1</a:t>
            </a:r>
          </a:p>
        </p:txBody>
      </p:sp>
      <p:sp>
        <p:nvSpPr>
          <p:cNvPr id="19459" name="Rectangle 3"/>
          <p:cNvSpPr>
            <a:spLocks noGrp="1" noChangeArrowheads="1"/>
          </p:cNvSpPr>
          <p:nvPr>
            <p:ph type="body" idx="1"/>
          </p:nvPr>
        </p:nvSpPr>
        <p:spPr>
          <a:xfrm>
            <a:off x="990600" y="3657600"/>
            <a:ext cx="7620000" cy="2514600"/>
          </a:xfrm>
        </p:spPr>
        <p:txBody>
          <a:bodyPr/>
          <a:lstStyle/>
          <a:p>
            <a:pPr>
              <a:lnSpc>
                <a:spcPct val="90000"/>
              </a:lnSpc>
              <a:buFont typeface="Monotype Sorts" pitchFamily="2" charset="2"/>
              <a:buChar char="o"/>
            </a:pPr>
            <a:r>
              <a:rPr lang="en-GB" sz="2800"/>
              <a:t>Feeder (F) stands, 4 feet behind a convenient line marking.</a:t>
            </a:r>
          </a:p>
          <a:p>
            <a:pPr>
              <a:lnSpc>
                <a:spcPct val="90000"/>
              </a:lnSpc>
              <a:buFont typeface="Monotype Sorts" pitchFamily="2" charset="2"/>
              <a:buChar char="o"/>
            </a:pPr>
            <a:r>
              <a:rPr lang="en-GB" sz="2800"/>
              <a:t>Worker (W) Starts from a position directly in front of F about 4 metres away and sprint to the line and receives a short pass. Jog back to start.</a:t>
            </a:r>
          </a:p>
          <a:p>
            <a:pPr>
              <a:lnSpc>
                <a:spcPct val="90000"/>
              </a:lnSpc>
              <a:buFont typeface="Monotype Sorts" pitchFamily="2" charset="2"/>
              <a:buChar char="o"/>
            </a:pPr>
            <a:r>
              <a:rPr lang="en-GB" sz="2800"/>
              <a:t>Change after 30 seconds. Repeat 6 times  </a:t>
            </a:r>
          </a:p>
        </p:txBody>
      </p:sp>
      <p:sp>
        <p:nvSpPr>
          <p:cNvPr id="19460" name="AutoShape 4"/>
          <p:cNvSpPr>
            <a:spLocks noChangeArrowheads="1"/>
          </p:cNvSpPr>
          <p:nvPr/>
        </p:nvSpPr>
        <p:spPr bwMode="auto">
          <a:xfrm>
            <a:off x="2743200" y="2324100"/>
            <a:ext cx="228600" cy="228600"/>
          </a:xfrm>
          <a:prstGeom prst="flowChartOr">
            <a:avLst/>
          </a:prstGeom>
          <a:solidFill>
            <a:schemeClr val="accent1"/>
          </a:solidFill>
          <a:ln w="9525">
            <a:solidFill>
              <a:schemeClr val="tx1"/>
            </a:solidFill>
            <a:round/>
            <a:headEnd/>
            <a:tailEnd/>
          </a:ln>
          <a:effectLst/>
        </p:spPr>
        <p:txBody>
          <a:bodyPr wrap="none" anchor="ctr"/>
          <a:lstStyle/>
          <a:p>
            <a:endParaRPr lang="en-AU"/>
          </a:p>
        </p:txBody>
      </p:sp>
      <p:sp>
        <p:nvSpPr>
          <p:cNvPr id="19461" name="AutoShape 5"/>
          <p:cNvSpPr>
            <a:spLocks noChangeArrowheads="1"/>
          </p:cNvSpPr>
          <p:nvPr/>
        </p:nvSpPr>
        <p:spPr bwMode="auto">
          <a:xfrm>
            <a:off x="6324600" y="2286000"/>
            <a:ext cx="228600" cy="228600"/>
          </a:xfrm>
          <a:prstGeom prst="flowChartOr">
            <a:avLst/>
          </a:prstGeom>
          <a:solidFill>
            <a:schemeClr val="folHlink"/>
          </a:solidFill>
          <a:ln w="9525">
            <a:solidFill>
              <a:schemeClr val="tx1"/>
            </a:solidFill>
            <a:round/>
            <a:headEnd/>
            <a:tailEnd/>
          </a:ln>
          <a:effectLst/>
        </p:spPr>
        <p:txBody>
          <a:bodyPr wrap="none" anchor="ctr"/>
          <a:lstStyle/>
          <a:p>
            <a:endParaRPr lang="en-AU"/>
          </a:p>
        </p:txBody>
      </p:sp>
      <p:sp>
        <p:nvSpPr>
          <p:cNvPr id="19462" name="Text Box 6"/>
          <p:cNvSpPr txBox="1">
            <a:spLocks noChangeArrowheads="1"/>
          </p:cNvSpPr>
          <p:nvPr/>
        </p:nvSpPr>
        <p:spPr bwMode="auto">
          <a:xfrm>
            <a:off x="2209800" y="2209800"/>
            <a:ext cx="471488" cy="457200"/>
          </a:xfrm>
          <a:prstGeom prst="rect">
            <a:avLst/>
          </a:prstGeom>
          <a:noFill/>
          <a:ln w="9525">
            <a:noFill/>
            <a:miter lim="800000"/>
            <a:headEnd/>
            <a:tailEnd/>
          </a:ln>
          <a:effectLst/>
        </p:spPr>
        <p:txBody>
          <a:bodyPr wrap="none">
            <a:spAutoFit/>
          </a:bodyPr>
          <a:lstStyle/>
          <a:p>
            <a:r>
              <a:rPr lang="en-GB"/>
              <a:t>W</a:t>
            </a:r>
          </a:p>
        </p:txBody>
      </p:sp>
      <p:sp>
        <p:nvSpPr>
          <p:cNvPr id="19463" name="Text Box 7"/>
          <p:cNvSpPr txBox="1">
            <a:spLocks noChangeArrowheads="1"/>
          </p:cNvSpPr>
          <p:nvPr/>
        </p:nvSpPr>
        <p:spPr bwMode="auto">
          <a:xfrm>
            <a:off x="6705600" y="2209800"/>
            <a:ext cx="354013" cy="457200"/>
          </a:xfrm>
          <a:prstGeom prst="rect">
            <a:avLst/>
          </a:prstGeom>
          <a:noFill/>
          <a:ln w="9525">
            <a:noFill/>
            <a:miter lim="800000"/>
            <a:headEnd/>
            <a:tailEnd/>
          </a:ln>
          <a:effectLst/>
        </p:spPr>
        <p:txBody>
          <a:bodyPr wrap="none">
            <a:spAutoFit/>
          </a:bodyPr>
          <a:lstStyle/>
          <a:p>
            <a:r>
              <a:rPr lang="en-GB"/>
              <a:t>F</a:t>
            </a:r>
          </a:p>
        </p:txBody>
      </p:sp>
      <p:sp>
        <p:nvSpPr>
          <p:cNvPr id="19464" name="Line 8"/>
          <p:cNvSpPr>
            <a:spLocks noChangeShapeType="1"/>
          </p:cNvSpPr>
          <p:nvPr/>
        </p:nvSpPr>
        <p:spPr bwMode="auto">
          <a:xfrm>
            <a:off x="5181600" y="1905000"/>
            <a:ext cx="0" cy="1371600"/>
          </a:xfrm>
          <a:prstGeom prst="line">
            <a:avLst/>
          </a:prstGeom>
          <a:noFill/>
          <a:ln w="9525">
            <a:solidFill>
              <a:schemeClr val="tx1"/>
            </a:solidFill>
            <a:round/>
            <a:headEnd/>
            <a:tailEnd/>
          </a:ln>
          <a:effectLst/>
        </p:spPr>
        <p:txBody>
          <a:bodyPr wrap="none"/>
          <a:lstStyle/>
          <a:p>
            <a:endParaRPr lang="en-AU"/>
          </a:p>
        </p:txBody>
      </p:sp>
      <p:sp>
        <p:nvSpPr>
          <p:cNvPr id="19465" name="AutoShape 9"/>
          <p:cNvSpPr>
            <a:spLocks noChangeArrowheads="1"/>
          </p:cNvSpPr>
          <p:nvPr/>
        </p:nvSpPr>
        <p:spPr bwMode="auto">
          <a:xfrm rot="7960">
            <a:off x="3048000" y="2368550"/>
            <a:ext cx="2058988" cy="1397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en-AU"/>
          </a:p>
        </p:txBody>
      </p:sp>
      <p:sp>
        <p:nvSpPr>
          <p:cNvPr id="19466" name="Line 10"/>
          <p:cNvSpPr>
            <a:spLocks noChangeShapeType="1"/>
          </p:cNvSpPr>
          <p:nvPr/>
        </p:nvSpPr>
        <p:spPr bwMode="auto">
          <a:xfrm flipV="1">
            <a:off x="5334000" y="2438400"/>
            <a:ext cx="914400" cy="0"/>
          </a:xfrm>
          <a:prstGeom prst="line">
            <a:avLst/>
          </a:prstGeom>
          <a:noFill/>
          <a:ln w="57150">
            <a:solidFill>
              <a:schemeClr val="accent2"/>
            </a:solidFill>
            <a:prstDash val="sysDot"/>
            <a:round/>
            <a:headEnd type="triangle" w="med" len="med"/>
            <a:tailEnd type="triangle" w="med" len="med"/>
          </a:ln>
          <a:effectLst/>
        </p:spPr>
        <p:txBody>
          <a:bodyPr wrap="none"/>
          <a:lstStyle/>
          <a:p>
            <a:endParaRPr lang="en-A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a:r>
              <a:rPr lang="en-GB"/>
              <a:t>Set 3 - Drill 2</a:t>
            </a:r>
          </a:p>
        </p:txBody>
      </p:sp>
      <p:sp>
        <p:nvSpPr>
          <p:cNvPr id="20483" name="Rectangle 3"/>
          <p:cNvSpPr>
            <a:spLocks noGrp="1" noChangeArrowheads="1"/>
          </p:cNvSpPr>
          <p:nvPr>
            <p:ph type="body" idx="1"/>
          </p:nvPr>
        </p:nvSpPr>
        <p:spPr>
          <a:xfrm>
            <a:off x="990600" y="4267200"/>
            <a:ext cx="7620000" cy="1905000"/>
          </a:xfrm>
        </p:spPr>
        <p:txBody>
          <a:bodyPr/>
          <a:lstStyle/>
          <a:p>
            <a:pPr>
              <a:lnSpc>
                <a:spcPct val="90000"/>
              </a:lnSpc>
              <a:buFont typeface="Monotype Sorts" pitchFamily="2" charset="2"/>
              <a:buChar char="o"/>
            </a:pPr>
            <a:r>
              <a:rPr lang="en-GB" sz="2000"/>
              <a:t>W</a:t>
            </a:r>
            <a:r>
              <a:rPr lang="en-GB" sz="2000" baseline="-25000"/>
              <a:t>1</a:t>
            </a:r>
            <a:r>
              <a:rPr lang="en-GB" sz="2000"/>
              <a:t> starts as per drill 1 by sprinting to the line. Push down on outside foot to turn and sprint out to the side to receive the ball. Turn outward and pass the ball back to W</a:t>
            </a:r>
            <a:r>
              <a:rPr lang="en-GB" sz="2000" baseline="-25000"/>
              <a:t>2</a:t>
            </a:r>
            <a:r>
              <a:rPr lang="en-GB" sz="2000"/>
              <a:t>, jog to take position behind F.</a:t>
            </a:r>
          </a:p>
          <a:p>
            <a:pPr>
              <a:lnSpc>
                <a:spcPct val="90000"/>
              </a:lnSpc>
              <a:buFont typeface="Monotype Sorts" pitchFamily="2" charset="2"/>
              <a:buChar char="o"/>
            </a:pPr>
            <a:r>
              <a:rPr lang="en-GB" sz="2000"/>
              <a:t>Roles now reversed with F becoming W</a:t>
            </a:r>
            <a:r>
              <a:rPr lang="en-GB" sz="2000" baseline="-25000"/>
              <a:t>1</a:t>
            </a:r>
            <a:r>
              <a:rPr lang="en-GB" sz="2000"/>
              <a:t> etc.</a:t>
            </a:r>
          </a:p>
          <a:p>
            <a:pPr>
              <a:lnSpc>
                <a:spcPct val="90000"/>
              </a:lnSpc>
              <a:buFont typeface="Monotype Sorts" pitchFamily="2" charset="2"/>
              <a:buChar char="o"/>
            </a:pPr>
            <a:r>
              <a:rPr lang="en-GB" sz="2000"/>
              <a:t>Change after 30 secs. Repeat 5 times (2 to the Right and 2 to the Left for each player)</a:t>
            </a:r>
          </a:p>
        </p:txBody>
      </p:sp>
      <p:sp>
        <p:nvSpPr>
          <p:cNvPr id="20484" name="AutoShape 4"/>
          <p:cNvSpPr>
            <a:spLocks noChangeArrowheads="1"/>
          </p:cNvSpPr>
          <p:nvPr/>
        </p:nvSpPr>
        <p:spPr bwMode="auto">
          <a:xfrm>
            <a:off x="2743200" y="2324100"/>
            <a:ext cx="228600" cy="228600"/>
          </a:xfrm>
          <a:prstGeom prst="flowChartOr">
            <a:avLst/>
          </a:prstGeom>
          <a:solidFill>
            <a:schemeClr val="accent1"/>
          </a:solidFill>
          <a:ln w="9525">
            <a:solidFill>
              <a:schemeClr val="tx1"/>
            </a:solidFill>
            <a:round/>
            <a:headEnd/>
            <a:tailEnd/>
          </a:ln>
          <a:effectLst/>
        </p:spPr>
        <p:txBody>
          <a:bodyPr wrap="none" anchor="ctr"/>
          <a:lstStyle/>
          <a:p>
            <a:endParaRPr lang="en-AU"/>
          </a:p>
        </p:txBody>
      </p:sp>
      <p:sp>
        <p:nvSpPr>
          <p:cNvPr id="20485" name="AutoShape 5"/>
          <p:cNvSpPr>
            <a:spLocks noChangeArrowheads="1"/>
          </p:cNvSpPr>
          <p:nvPr/>
        </p:nvSpPr>
        <p:spPr bwMode="auto">
          <a:xfrm>
            <a:off x="7239000" y="2324100"/>
            <a:ext cx="228600" cy="228600"/>
          </a:xfrm>
          <a:prstGeom prst="flowChartOr">
            <a:avLst/>
          </a:prstGeom>
          <a:solidFill>
            <a:schemeClr val="folHlink"/>
          </a:solidFill>
          <a:ln w="9525">
            <a:solidFill>
              <a:schemeClr val="tx1"/>
            </a:solidFill>
            <a:round/>
            <a:headEnd/>
            <a:tailEnd/>
          </a:ln>
          <a:effectLst/>
        </p:spPr>
        <p:txBody>
          <a:bodyPr wrap="none" anchor="ctr"/>
          <a:lstStyle/>
          <a:p>
            <a:endParaRPr lang="en-AU"/>
          </a:p>
        </p:txBody>
      </p:sp>
      <p:sp>
        <p:nvSpPr>
          <p:cNvPr id="20486" name="Text Box 6"/>
          <p:cNvSpPr txBox="1">
            <a:spLocks noChangeArrowheads="1"/>
          </p:cNvSpPr>
          <p:nvPr/>
        </p:nvSpPr>
        <p:spPr bwMode="auto">
          <a:xfrm>
            <a:off x="2514600" y="1828800"/>
            <a:ext cx="506413" cy="396875"/>
          </a:xfrm>
          <a:prstGeom prst="rect">
            <a:avLst/>
          </a:prstGeom>
          <a:noFill/>
          <a:ln w="9525">
            <a:noFill/>
            <a:miter lim="800000"/>
            <a:headEnd/>
            <a:tailEnd/>
          </a:ln>
          <a:effectLst/>
        </p:spPr>
        <p:txBody>
          <a:bodyPr wrap="none">
            <a:spAutoFit/>
          </a:bodyPr>
          <a:lstStyle/>
          <a:p>
            <a:r>
              <a:rPr lang="en-GB" sz="2000"/>
              <a:t>W</a:t>
            </a:r>
            <a:r>
              <a:rPr lang="en-GB" sz="2000" baseline="-25000"/>
              <a:t>1</a:t>
            </a:r>
          </a:p>
        </p:txBody>
      </p:sp>
      <p:sp>
        <p:nvSpPr>
          <p:cNvPr id="20487" name="Text Box 7"/>
          <p:cNvSpPr txBox="1">
            <a:spLocks noChangeArrowheads="1"/>
          </p:cNvSpPr>
          <p:nvPr/>
        </p:nvSpPr>
        <p:spPr bwMode="auto">
          <a:xfrm>
            <a:off x="7696200" y="2209800"/>
            <a:ext cx="354013" cy="457200"/>
          </a:xfrm>
          <a:prstGeom prst="rect">
            <a:avLst/>
          </a:prstGeom>
          <a:noFill/>
          <a:ln w="9525">
            <a:noFill/>
            <a:miter lim="800000"/>
            <a:headEnd/>
            <a:tailEnd/>
          </a:ln>
          <a:effectLst/>
        </p:spPr>
        <p:txBody>
          <a:bodyPr wrap="none">
            <a:spAutoFit/>
          </a:bodyPr>
          <a:lstStyle/>
          <a:p>
            <a:r>
              <a:rPr lang="en-GB"/>
              <a:t>F</a:t>
            </a:r>
          </a:p>
        </p:txBody>
      </p:sp>
      <p:sp>
        <p:nvSpPr>
          <p:cNvPr id="20488" name="Line 8"/>
          <p:cNvSpPr>
            <a:spLocks noChangeShapeType="1"/>
          </p:cNvSpPr>
          <p:nvPr/>
        </p:nvSpPr>
        <p:spPr bwMode="auto">
          <a:xfrm>
            <a:off x="5181600" y="1905000"/>
            <a:ext cx="0" cy="1371600"/>
          </a:xfrm>
          <a:prstGeom prst="line">
            <a:avLst/>
          </a:prstGeom>
          <a:noFill/>
          <a:ln w="9525">
            <a:solidFill>
              <a:schemeClr val="tx1"/>
            </a:solidFill>
            <a:round/>
            <a:headEnd/>
            <a:tailEnd/>
          </a:ln>
          <a:effectLst/>
        </p:spPr>
        <p:txBody>
          <a:bodyPr wrap="none"/>
          <a:lstStyle/>
          <a:p>
            <a:endParaRPr lang="en-AU"/>
          </a:p>
        </p:txBody>
      </p:sp>
      <p:sp>
        <p:nvSpPr>
          <p:cNvPr id="20489" name="Line 9"/>
          <p:cNvSpPr>
            <a:spLocks noChangeShapeType="1"/>
          </p:cNvSpPr>
          <p:nvPr/>
        </p:nvSpPr>
        <p:spPr bwMode="auto">
          <a:xfrm flipV="1">
            <a:off x="5257800" y="2438400"/>
            <a:ext cx="1828800" cy="1066800"/>
          </a:xfrm>
          <a:prstGeom prst="line">
            <a:avLst/>
          </a:prstGeom>
          <a:noFill/>
          <a:ln w="57150">
            <a:solidFill>
              <a:schemeClr val="accent2"/>
            </a:solidFill>
            <a:prstDash val="dash"/>
            <a:round/>
            <a:headEnd type="triangle" w="med" len="med"/>
            <a:tailEnd/>
          </a:ln>
          <a:effectLst/>
        </p:spPr>
        <p:txBody>
          <a:bodyPr wrap="none"/>
          <a:lstStyle/>
          <a:p>
            <a:endParaRPr lang="en-AU"/>
          </a:p>
        </p:txBody>
      </p:sp>
      <p:sp>
        <p:nvSpPr>
          <p:cNvPr id="20490" name="AutoShape 10"/>
          <p:cNvSpPr>
            <a:spLocks noChangeArrowheads="1"/>
          </p:cNvSpPr>
          <p:nvPr/>
        </p:nvSpPr>
        <p:spPr bwMode="auto">
          <a:xfrm flipV="1">
            <a:off x="3200400" y="2438400"/>
            <a:ext cx="2438400" cy="838200"/>
          </a:xfrm>
          <a:custGeom>
            <a:avLst/>
            <a:gdLst>
              <a:gd name="G0" fmla="+- 9773 0 0"/>
              <a:gd name="G1" fmla="+- 16163 0 0"/>
              <a:gd name="G2" fmla="+- 5929 0 0"/>
              <a:gd name="G3" fmla="*/ 9773 1 2"/>
              <a:gd name="G4" fmla="+- G3 10800 0"/>
              <a:gd name="G5" fmla="+- 21600 9773 16163"/>
              <a:gd name="G6" fmla="+- 16163 5929 0"/>
              <a:gd name="G7" fmla="*/ G6 1 2"/>
              <a:gd name="G8" fmla="*/ 16163 2 1"/>
              <a:gd name="G9" fmla="+- G8 0 21600"/>
              <a:gd name="G10" fmla="*/ 21600 G0 G1"/>
              <a:gd name="G11" fmla="*/ 21600 G4 G1"/>
              <a:gd name="G12" fmla="*/ 21600 G5 G1"/>
              <a:gd name="G13" fmla="*/ 21600 G7 G1"/>
              <a:gd name="G14" fmla="*/ 16163 1 2"/>
              <a:gd name="G15" fmla="+- G5 0 G4"/>
              <a:gd name="G16" fmla="+- G0 0 G4"/>
              <a:gd name="G17" fmla="*/ G2 G15 G16"/>
              <a:gd name="T0" fmla="*/ 15687 w 21600"/>
              <a:gd name="T1" fmla="*/ 0 h 21600"/>
              <a:gd name="T2" fmla="*/ 9773 w 21600"/>
              <a:gd name="T3" fmla="*/ 5929 h 21600"/>
              <a:gd name="T4" fmla="*/ 0 w 21600"/>
              <a:gd name="T5" fmla="*/ 20964 h 21600"/>
              <a:gd name="T6" fmla="*/ 8082 w 21600"/>
              <a:gd name="T7" fmla="*/ 21600 h 21600"/>
              <a:gd name="T8" fmla="*/ 16163 w 21600"/>
              <a:gd name="T9" fmla="*/ 14762 h 21600"/>
              <a:gd name="T10" fmla="*/ 21600 w 21600"/>
              <a:gd name="T11" fmla="*/ 5929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687" y="0"/>
                </a:moveTo>
                <a:lnTo>
                  <a:pt x="9773" y="5929"/>
                </a:lnTo>
                <a:lnTo>
                  <a:pt x="15210" y="5929"/>
                </a:lnTo>
                <a:lnTo>
                  <a:pt x="15210" y="20326"/>
                </a:lnTo>
                <a:lnTo>
                  <a:pt x="0" y="20326"/>
                </a:lnTo>
                <a:lnTo>
                  <a:pt x="0" y="21600"/>
                </a:lnTo>
                <a:lnTo>
                  <a:pt x="16163" y="21600"/>
                </a:lnTo>
                <a:lnTo>
                  <a:pt x="16163" y="5929"/>
                </a:lnTo>
                <a:lnTo>
                  <a:pt x="21600" y="5929"/>
                </a:lnTo>
                <a:close/>
              </a:path>
            </a:pathLst>
          </a:custGeom>
          <a:solidFill>
            <a:schemeClr val="accent1"/>
          </a:solidFill>
          <a:ln w="9525">
            <a:solidFill>
              <a:schemeClr val="tx1"/>
            </a:solidFill>
            <a:miter lim="800000"/>
            <a:headEnd/>
            <a:tailEnd/>
          </a:ln>
          <a:effectLst/>
        </p:spPr>
        <p:txBody>
          <a:bodyPr wrap="none" anchor="ctr"/>
          <a:lstStyle/>
          <a:p>
            <a:endParaRPr lang="en-AU"/>
          </a:p>
        </p:txBody>
      </p:sp>
      <p:sp>
        <p:nvSpPr>
          <p:cNvPr id="20491" name="AutoShape 11"/>
          <p:cNvSpPr>
            <a:spLocks noChangeArrowheads="1"/>
          </p:cNvSpPr>
          <p:nvPr/>
        </p:nvSpPr>
        <p:spPr bwMode="auto">
          <a:xfrm>
            <a:off x="2209800" y="2324100"/>
            <a:ext cx="228600" cy="228600"/>
          </a:xfrm>
          <a:prstGeom prst="flowChartOr">
            <a:avLst/>
          </a:prstGeom>
          <a:solidFill>
            <a:schemeClr val="accent1"/>
          </a:solidFill>
          <a:ln w="9525">
            <a:solidFill>
              <a:schemeClr val="tx1"/>
            </a:solidFill>
            <a:round/>
            <a:headEnd/>
            <a:tailEnd/>
          </a:ln>
          <a:effectLst/>
        </p:spPr>
        <p:txBody>
          <a:bodyPr wrap="none" anchor="ctr"/>
          <a:lstStyle/>
          <a:p>
            <a:endParaRPr lang="en-AU"/>
          </a:p>
        </p:txBody>
      </p:sp>
      <p:sp>
        <p:nvSpPr>
          <p:cNvPr id="20492" name="Text Box 12"/>
          <p:cNvSpPr txBox="1">
            <a:spLocks noChangeArrowheads="1"/>
          </p:cNvSpPr>
          <p:nvPr/>
        </p:nvSpPr>
        <p:spPr bwMode="auto">
          <a:xfrm>
            <a:off x="1905000" y="1828800"/>
            <a:ext cx="506413" cy="396875"/>
          </a:xfrm>
          <a:prstGeom prst="rect">
            <a:avLst/>
          </a:prstGeom>
          <a:noFill/>
          <a:ln w="9525">
            <a:noFill/>
            <a:miter lim="800000"/>
            <a:headEnd/>
            <a:tailEnd/>
          </a:ln>
          <a:effectLst/>
        </p:spPr>
        <p:txBody>
          <a:bodyPr wrap="none">
            <a:spAutoFit/>
          </a:bodyPr>
          <a:lstStyle/>
          <a:p>
            <a:r>
              <a:rPr lang="en-GB" sz="2000"/>
              <a:t>W</a:t>
            </a:r>
            <a:r>
              <a:rPr lang="en-GB" sz="2000" baseline="-25000"/>
              <a:t>2</a:t>
            </a:r>
          </a:p>
        </p:txBody>
      </p:sp>
      <p:sp>
        <p:nvSpPr>
          <p:cNvPr id="20493" name="Line 13"/>
          <p:cNvSpPr>
            <a:spLocks noChangeShapeType="1"/>
          </p:cNvSpPr>
          <p:nvPr/>
        </p:nvSpPr>
        <p:spPr bwMode="auto">
          <a:xfrm flipH="1" flipV="1">
            <a:off x="2514600" y="2590800"/>
            <a:ext cx="2514600" cy="914400"/>
          </a:xfrm>
          <a:prstGeom prst="line">
            <a:avLst/>
          </a:prstGeom>
          <a:noFill/>
          <a:ln w="57150">
            <a:solidFill>
              <a:schemeClr val="accent2"/>
            </a:solidFill>
            <a:prstDash val="dash"/>
            <a:round/>
            <a:headEnd/>
            <a:tailEnd type="triangle" w="med" len="med"/>
          </a:ln>
          <a:effectLst/>
        </p:spPr>
        <p:txBody>
          <a:bodyPr wrap="none"/>
          <a:lstStyle/>
          <a:p>
            <a:endParaRPr lang="en-AU"/>
          </a:p>
        </p:txBody>
      </p:sp>
      <p:sp>
        <p:nvSpPr>
          <p:cNvPr id="20494" name="AutoShape 14"/>
          <p:cNvSpPr>
            <a:spLocks noChangeArrowheads="1"/>
          </p:cNvSpPr>
          <p:nvPr/>
        </p:nvSpPr>
        <p:spPr bwMode="auto">
          <a:xfrm>
            <a:off x="5715000" y="1143000"/>
            <a:ext cx="2362200" cy="1066800"/>
          </a:xfrm>
          <a:prstGeom prst="cloudCallout">
            <a:avLst>
              <a:gd name="adj1" fmla="val -74394"/>
              <a:gd name="adj2" fmla="val 61606"/>
            </a:avLst>
          </a:prstGeom>
          <a:solidFill>
            <a:srgbClr val="DEDE48"/>
          </a:solidFill>
          <a:ln w="9525">
            <a:solidFill>
              <a:schemeClr val="tx1"/>
            </a:solidFill>
            <a:round/>
            <a:headEnd/>
            <a:tailEnd/>
          </a:ln>
          <a:effectLst/>
        </p:spPr>
        <p:txBody>
          <a:bodyPr/>
          <a:lstStyle/>
          <a:p>
            <a:pPr algn="ctr"/>
            <a:endParaRPr lang="en-GB"/>
          </a:p>
        </p:txBody>
      </p:sp>
      <p:sp>
        <p:nvSpPr>
          <p:cNvPr id="20495" name="Text Box 15"/>
          <p:cNvSpPr txBox="1">
            <a:spLocks noChangeArrowheads="1"/>
          </p:cNvSpPr>
          <p:nvPr/>
        </p:nvSpPr>
        <p:spPr bwMode="auto">
          <a:xfrm>
            <a:off x="5943600" y="1295400"/>
            <a:ext cx="2079625" cy="730250"/>
          </a:xfrm>
          <a:prstGeom prst="rect">
            <a:avLst/>
          </a:prstGeom>
          <a:noFill/>
          <a:ln w="9525">
            <a:noFill/>
            <a:miter lim="800000"/>
            <a:headEnd/>
            <a:tailEnd/>
          </a:ln>
          <a:effectLst/>
        </p:spPr>
        <p:txBody>
          <a:bodyPr>
            <a:spAutoFit/>
          </a:bodyPr>
          <a:lstStyle/>
          <a:p>
            <a:r>
              <a:rPr lang="en-GB" sz="1400" b="1"/>
              <a:t>Purpose of drill is lost if this run becomes ‘banana’ shaped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xfrm>
            <a:off x="990600" y="3886200"/>
            <a:ext cx="7772400" cy="2057400"/>
          </a:xfrm>
        </p:spPr>
        <p:txBody>
          <a:bodyPr/>
          <a:lstStyle/>
          <a:p>
            <a:pPr>
              <a:lnSpc>
                <a:spcPct val="90000"/>
              </a:lnSpc>
              <a:buFont typeface="Monotype Sorts" pitchFamily="2" charset="2"/>
              <a:buChar char="o"/>
            </a:pPr>
            <a:r>
              <a:rPr lang="en-GB" sz="1800"/>
              <a:t>W</a:t>
            </a:r>
            <a:r>
              <a:rPr lang="en-GB" sz="1800" baseline="-25000"/>
              <a:t>1</a:t>
            </a:r>
            <a:r>
              <a:rPr lang="en-GB" sz="1800"/>
              <a:t> starts by sprinting diagonally to the line. F dummies the pass, so W</a:t>
            </a:r>
            <a:r>
              <a:rPr lang="en-GB" sz="1800" baseline="-25000"/>
              <a:t>1</a:t>
            </a:r>
            <a:r>
              <a:rPr lang="en-GB" sz="1800"/>
              <a:t> pushes down on outside foot to turn and sprints to the middle of the line to receive the ball. Turn outward and pass the ball back to W</a:t>
            </a:r>
            <a:r>
              <a:rPr lang="en-GB" sz="1800" baseline="-25000"/>
              <a:t>2</a:t>
            </a:r>
            <a:r>
              <a:rPr lang="en-GB" sz="1800"/>
              <a:t>, jog to take position behind F.</a:t>
            </a:r>
          </a:p>
          <a:p>
            <a:pPr>
              <a:lnSpc>
                <a:spcPct val="90000"/>
              </a:lnSpc>
              <a:buFont typeface="Monotype Sorts" pitchFamily="2" charset="2"/>
              <a:buChar char="o"/>
            </a:pPr>
            <a:r>
              <a:rPr lang="en-GB" sz="1800"/>
              <a:t>Roles now reversed with F becoming W</a:t>
            </a:r>
            <a:r>
              <a:rPr lang="en-GB" sz="1800" baseline="-25000"/>
              <a:t>1</a:t>
            </a:r>
            <a:r>
              <a:rPr lang="en-GB" sz="1800"/>
              <a:t> etc.</a:t>
            </a:r>
          </a:p>
          <a:p>
            <a:pPr>
              <a:lnSpc>
                <a:spcPct val="90000"/>
              </a:lnSpc>
              <a:buFont typeface="Monotype Sorts" pitchFamily="2" charset="2"/>
              <a:buChar char="o"/>
            </a:pPr>
            <a:r>
              <a:rPr lang="en-GB" sz="1800"/>
              <a:t>Change after 30 secs. Repeat 5 times (2 to the Right and 2 to the Left for each player).</a:t>
            </a:r>
          </a:p>
          <a:p>
            <a:pPr>
              <a:lnSpc>
                <a:spcPct val="90000"/>
              </a:lnSpc>
              <a:buFont typeface="Monotype Sorts" pitchFamily="2" charset="2"/>
              <a:buChar char="o"/>
            </a:pPr>
            <a:r>
              <a:rPr lang="en-GB" sz="1800"/>
              <a:t>A cone as a wing marker may help players get better direction.</a:t>
            </a:r>
          </a:p>
          <a:p>
            <a:pPr>
              <a:lnSpc>
                <a:spcPct val="90000"/>
              </a:lnSpc>
            </a:pPr>
            <a:endParaRPr lang="en-GB" sz="1800"/>
          </a:p>
        </p:txBody>
      </p:sp>
      <p:sp>
        <p:nvSpPr>
          <p:cNvPr id="21507" name="Rectangle 3"/>
          <p:cNvSpPr>
            <a:spLocks noGrp="1" noChangeArrowheads="1"/>
          </p:cNvSpPr>
          <p:nvPr>
            <p:ph type="title"/>
          </p:nvPr>
        </p:nvSpPr>
        <p:spPr/>
        <p:txBody>
          <a:bodyPr/>
          <a:lstStyle/>
          <a:p>
            <a:pPr algn="ctr"/>
            <a:r>
              <a:rPr lang="en-GB"/>
              <a:t>Set 3 - Drill 3</a:t>
            </a:r>
          </a:p>
        </p:txBody>
      </p:sp>
      <p:sp>
        <p:nvSpPr>
          <p:cNvPr id="21508" name="AutoShape 4"/>
          <p:cNvSpPr>
            <a:spLocks noChangeArrowheads="1"/>
          </p:cNvSpPr>
          <p:nvPr/>
        </p:nvSpPr>
        <p:spPr bwMode="auto">
          <a:xfrm>
            <a:off x="2743200" y="2324100"/>
            <a:ext cx="228600" cy="228600"/>
          </a:xfrm>
          <a:prstGeom prst="flowChartOr">
            <a:avLst/>
          </a:prstGeom>
          <a:solidFill>
            <a:schemeClr val="accent1"/>
          </a:solidFill>
          <a:ln w="9525">
            <a:solidFill>
              <a:schemeClr val="tx1"/>
            </a:solidFill>
            <a:round/>
            <a:headEnd/>
            <a:tailEnd/>
          </a:ln>
          <a:effectLst/>
        </p:spPr>
        <p:txBody>
          <a:bodyPr wrap="none" anchor="ctr"/>
          <a:lstStyle/>
          <a:p>
            <a:endParaRPr lang="en-AU"/>
          </a:p>
        </p:txBody>
      </p:sp>
      <p:sp>
        <p:nvSpPr>
          <p:cNvPr id="21509" name="AutoShape 5"/>
          <p:cNvSpPr>
            <a:spLocks noChangeArrowheads="1"/>
          </p:cNvSpPr>
          <p:nvPr/>
        </p:nvSpPr>
        <p:spPr bwMode="auto">
          <a:xfrm>
            <a:off x="7239000" y="2324100"/>
            <a:ext cx="228600" cy="228600"/>
          </a:xfrm>
          <a:prstGeom prst="flowChartOr">
            <a:avLst/>
          </a:prstGeom>
          <a:solidFill>
            <a:schemeClr val="folHlink"/>
          </a:solidFill>
          <a:ln w="9525">
            <a:solidFill>
              <a:schemeClr val="tx1"/>
            </a:solidFill>
            <a:round/>
            <a:headEnd/>
            <a:tailEnd/>
          </a:ln>
          <a:effectLst/>
        </p:spPr>
        <p:txBody>
          <a:bodyPr wrap="none" anchor="ctr"/>
          <a:lstStyle/>
          <a:p>
            <a:endParaRPr lang="en-AU"/>
          </a:p>
        </p:txBody>
      </p:sp>
      <p:sp>
        <p:nvSpPr>
          <p:cNvPr id="21510" name="Text Box 6"/>
          <p:cNvSpPr txBox="1">
            <a:spLocks noChangeArrowheads="1"/>
          </p:cNvSpPr>
          <p:nvPr/>
        </p:nvSpPr>
        <p:spPr bwMode="auto">
          <a:xfrm>
            <a:off x="2514600" y="1828800"/>
            <a:ext cx="506413" cy="396875"/>
          </a:xfrm>
          <a:prstGeom prst="rect">
            <a:avLst/>
          </a:prstGeom>
          <a:noFill/>
          <a:ln w="9525">
            <a:noFill/>
            <a:miter lim="800000"/>
            <a:headEnd/>
            <a:tailEnd/>
          </a:ln>
          <a:effectLst/>
        </p:spPr>
        <p:txBody>
          <a:bodyPr wrap="none">
            <a:spAutoFit/>
          </a:bodyPr>
          <a:lstStyle/>
          <a:p>
            <a:r>
              <a:rPr lang="en-GB" sz="2000"/>
              <a:t>W</a:t>
            </a:r>
            <a:r>
              <a:rPr lang="en-GB" sz="2000" baseline="-25000"/>
              <a:t>1</a:t>
            </a:r>
          </a:p>
        </p:txBody>
      </p:sp>
      <p:sp>
        <p:nvSpPr>
          <p:cNvPr id="21511" name="Text Box 7"/>
          <p:cNvSpPr txBox="1">
            <a:spLocks noChangeArrowheads="1"/>
          </p:cNvSpPr>
          <p:nvPr/>
        </p:nvSpPr>
        <p:spPr bwMode="auto">
          <a:xfrm>
            <a:off x="7696200" y="2209800"/>
            <a:ext cx="354013" cy="457200"/>
          </a:xfrm>
          <a:prstGeom prst="rect">
            <a:avLst/>
          </a:prstGeom>
          <a:noFill/>
          <a:ln w="9525">
            <a:noFill/>
            <a:miter lim="800000"/>
            <a:headEnd/>
            <a:tailEnd/>
          </a:ln>
          <a:effectLst/>
        </p:spPr>
        <p:txBody>
          <a:bodyPr wrap="none">
            <a:spAutoFit/>
          </a:bodyPr>
          <a:lstStyle/>
          <a:p>
            <a:r>
              <a:rPr lang="en-GB"/>
              <a:t>F</a:t>
            </a:r>
          </a:p>
        </p:txBody>
      </p:sp>
      <p:sp>
        <p:nvSpPr>
          <p:cNvPr id="21512" name="Line 8"/>
          <p:cNvSpPr>
            <a:spLocks noChangeShapeType="1"/>
          </p:cNvSpPr>
          <p:nvPr/>
        </p:nvSpPr>
        <p:spPr bwMode="auto">
          <a:xfrm>
            <a:off x="5181600" y="1905000"/>
            <a:ext cx="0" cy="1371600"/>
          </a:xfrm>
          <a:prstGeom prst="line">
            <a:avLst/>
          </a:prstGeom>
          <a:noFill/>
          <a:ln w="9525">
            <a:solidFill>
              <a:schemeClr val="tx1"/>
            </a:solidFill>
            <a:round/>
            <a:headEnd/>
            <a:tailEnd/>
          </a:ln>
          <a:effectLst/>
        </p:spPr>
        <p:txBody>
          <a:bodyPr wrap="none"/>
          <a:lstStyle/>
          <a:p>
            <a:endParaRPr lang="en-AU"/>
          </a:p>
        </p:txBody>
      </p:sp>
      <p:sp>
        <p:nvSpPr>
          <p:cNvPr id="21513" name="Line 9"/>
          <p:cNvSpPr>
            <a:spLocks noChangeShapeType="1"/>
          </p:cNvSpPr>
          <p:nvPr/>
        </p:nvSpPr>
        <p:spPr bwMode="auto">
          <a:xfrm flipV="1">
            <a:off x="5410200" y="2438400"/>
            <a:ext cx="1676400" cy="0"/>
          </a:xfrm>
          <a:prstGeom prst="line">
            <a:avLst/>
          </a:prstGeom>
          <a:noFill/>
          <a:ln w="57150">
            <a:solidFill>
              <a:schemeClr val="accent2"/>
            </a:solidFill>
            <a:prstDash val="dash"/>
            <a:round/>
            <a:headEnd type="triangle" w="med" len="med"/>
            <a:tailEnd/>
          </a:ln>
          <a:effectLst/>
        </p:spPr>
        <p:txBody>
          <a:bodyPr wrap="none"/>
          <a:lstStyle/>
          <a:p>
            <a:endParaRPr lang="en-AU"/>
          </a:p>
        </p:txBody>
      </p:sp>
      <p:sp>
        <p:nvSpPr>
          <p:cNvPr id="21514" name="AutoShape 10"/>
          <p:cNvSpPr>
            <a:spLocks noChangeArrowheads="1"/>
          </p:cNvSpPr>
          <p:nvPr/>
        </p:nvSpPr>
        <p:spPr bwMode="auto">
          <a:xfrm>
            <a:off x="2209800" y="2324100"/>
            <a:ext cx="228600" cy="228600"/>
          </a:xfrm>
          <a:prstGeom prst="flowChartOr">
            <a:avLst/>
          </a:prstGeom>
          <a:solidFill>
            <a:schemeClr val="accent1"/>
          </a:solidFill>
          <a:ln w="9525">
            <a:solidFill>
              <a:schemeClr val="tx1"/>
            </a:solidFill>
            <a:round/>
            <a:headEnd/>
            <a:tailEnd/>
          </a:ln>
          <a:effectLst/>
        </p:spPr>
        <p:txBody>
          <a:bodyPr wrap="none" anchor="ctr"/>
          <a:lstStyle/>
          <a:p>
            <a:endParaRPr lang="en-AU"/>
          </a:p>
        </p:txBody>
      </p:sp>
      <p:sp>
        <p:nvSpPr>
          <p:cNvPr id="21515" name="Text Box 11"/>
          <p:cNvSpPr txBox="1">
            <a:spLocks noChangeArrowheads="1"/>
          </p:cNvSpPr>
          <p:nvPr/>
        </p:nvSpPr>
        <p:spPr bwMode="auto">
          <a:xfrm>
            <a:off x="1905000" y="1828800"/>
            <a:ext cx="506413" cy="396875"/>
          </a:xfrm>
          <a:prstGeom prst="rect">
            <a:avLst/>
          </a:prstGeom>
          <a:noFill/>
          <a:ln w="9525">
            <a:noFill/>
            <a:miter lim="800000"/>
            <a:headEnd/>
            <a:tailEnd/>
          </a:ln>
          <a:effectLst/>
        </p:spPr>
        <p:txBody>
          <a:bodyPr wrap="none">
            <a:spAutoFit/>
          </a:bodyPr>
          <a:lstStyle/>
          <a:p>
            <a:r>
              <a:rPr lang="en-GB" sz="2000"/>
              <a:t>W</a:t>
            </a:r>
            <a:r>
              <a:rPr lang="en-GB" sz="2000" baseline="-25000"/>
              <a:t>2</a:t>
            </a:r>
          </a:p>
        </p:txBody>
      </p:sp>
      <p:sp>
        <p:nvSpPr>
          <p:cNvPr id="21516" name="Line 12"/>
          <p:cNvSpPr>
            <a:spLocks noChangeShapeType="1"/>
          </p:cNvSpPr>
          <p:nvPr/>
        </p:nvSpPr>
        <p:spPr bwMode="auto">
          <a:xfrm flipH="1" flipV="1">
            <a:off x="3048000" y="2438400"/>
            <a:ext cx="1981200" cy="1066800"/>
          </a:xfrm>
          <a:prstGeom prst="line">
            <a:avLst/>
          </a:prstGeom>
          <a:noFill/>
          <a:ln w="57150">
            <a:solidFill>
              <a:schemeClr val="accent1"/>
            </a:solidFill>
            <a:round/>
            <a:headEnd/>
            <a:tailEnd/>
          </a:ln>
          <a:effectLst/>
        </p:spPr>
        <p:txBody>
          <a:bodyPr wrap="none"/>
          <a:lstStyle/>
          <a:p>
            <a:endParaRPr lang="en-AU"/>
          </a:p>
        </p:txBody>
      </p:sp>
      <p:sp>
        <p:nvSpPr>
          <p:cNvPr id="21517" name="Line 13"/>
          <p:cNvSpPr>
            <a:spLocks noChangeShapeType="1"/>
          </p:cNvSpPr>
          <p:nvPr/>
        </p:nvSpPr>
        <p:spPr bwMode="auto">
          <a:xfrm flipH="1" flipV="1">
            <a:off x="5029200" y="2438400"/>
            <a:ext cx="0" cy="1066800"/>
          </a:xfrm>
          <a:prstGeom prst="line">
            <a:avLst/>
          </a:prstGeom>
          <a:noFill/>
          <a:ln w="57150">
            <a:solidFill>
              <a:schemeClr val="accent1"/>
            </a:solidFill>
            <a:round/>
            <a:headEnd/>
            <a:tailEnd type="triangle" w="med" len="med"/>
          </a:ln>
          <a:effectLst/>
        </p:spPr>
        <p:txBody>
          <a:bodyPr wrap="none"/>
          <a:lstStyle/>
          <a:p>
            <a:endParaRPr lang="en-AU"/>
          </a:p>
        </p:txBody>
      </p:sp>
      <p:sp>
        <p:nvSpPr>
          <p:cNvPr id="21518" name="Text Box 14"/>
          <p:cNvSpPr txBox="1">
            <a:spLocks noChangeArrowheads="1"/>
          </p:cNvSpPr>
          <p:nvPr/>
        </p:nvSpPr>
        <p:spPr bwMode="auto">
          <a:xfrm>
            <a:off x="5943600" y="3276600"/>
            <a:ext cx="914400" cy="336550"/>
          </a:xfrm>
          <a:prstGeom prst="rect">
            <a:avLst/>
          </a:prstGeom>
          <a:noFill/>
          <a:ln w="9525">
            <a:noFill/>
            <a:miter lim="800000"/>
            <a:headEnd/>
            <a:tailEnd/>
          </a:ln>
          <a:effectLst/>
        </p:spPr>
        <p:txBody>
          <a:bodyPr>
            <a:spAutoFit/>
          </a:bodyPr>
          <a:lstStyle/>
          <a:p>
            <a:pPr>
              <a:spcBef>
                <a:spcPct val="50000"/>
              </a:spcBef>
            </a:pPr>
            <a:r>
              <a:rPr lang="en-GB" sz="1600" b="1"/>
              <a:t>Cone?</a:t>
            </a:r>
          </a:p>
        </p:txBody>
      </p:sp>
      <p:sp>
        <p:nvSpPr>
          <p:cNvPr id="21519" name="Line 15"/>
          <p:cNvSpPr>
            <a:spLocks noChangeShapeType="1"/>
          </p:cNvSpPr>
          <p:nvPr/>
        </p:nvSpPr>
        <p:spPr bwMode="auto">
          <a:xfrm>
            <a:off x="5181600" y="3505200"/>
            <a:ext cx="609600" cy="0"/>
          </a:xfrm>
          <a:prstGeom prst="line">
            <a:avLst/>
          </a:prstGeom>
          <a:noFill/>
          <a:ln w="38100">
            <a:solidFill>
              <a:schemeClr val="tx1"/>
            </a:solidFill>
            <a:round/>
            <a:headEnd type="triangle" w="med" len="med"/>
            <a:tailEnd/>
          </a:ln>
          <a:effectLst/>
        </p:spPr>
        <p:txBody>
          <a:bodyPr wrap="none"/>
          <a:lstStyle/>
          <a:p>
            <a:endParaRPr lang="en-A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a:r>
              <a:rPr lang="en-GB"/>
              <a:t>Set 3 - Drill 4</a:t>
            </a:r>
          </a:p>
        </p:txBody>
      </p:sp>
      <p:sp>
        <p:nvSpPr>
          <p:cNvPr id="22531" name="Rectangle 3"/>
          <p:cNvSpPr>
            <a:spLocks noGrp="1" noChangeArrowheads="1"/>
          </p:cNvSpPr>
          <p:nvPr>
            <p:ph type="body" idx="1"/>
          </p:nvPr>
        </p:nvSpPr>
        <p:spPr>
          <a:xfrm>
            <a:off x="1066800" y="3962400"/>
            <a:ext cx="7696200" cy="2286000"/>
          </a:xfrm>
        </p:spPr>
        <p:txBody>
          <a:bodyPr/>
          <a:lstStyle/>
          <a:p>
            <a:pPr>
              <a:lnSpc>
                <a:spcPct val="90000"/>
              </a:lnSpc>
              <a:buFont typeface="Monotype Sorts" pitchFamily="2" charset="2"/>
              <a:buChar char="o"/>
            </a:pPr>
            <a:r>
              <a:rPr lang="en-GB" sz="2400"/>
              <a:t>W runs along the line (sprint not side step) towards F</a:t>
            </a:r>
            <a:r>
              <a:rPr lang="en-GB" sz="2400" baseline="-25000"/>
              <a:t>1</a:t>
            </a:r>
            <a:r>
              <a:rPr lang="en-GB" sz="2400"/>
              <a:t> and receives the ball, returns it and sprints to receive from F</a:t>
            </a:r>
            <a:r>
              <a:rPr lang="en-GB" sz="2400" baseline="-25000"/>
              <a:t>2</a:t>
            </a:r>
            <a:r>
              <a:rPr lang="en-GB" sz="2400"/>
              <a:t> and repeat</a:t>
            </a:r>
          </a:p>
          <a:p>
            <a:pPr>
              <a:lnSpc>
                <a:spcPct val="90000"/>
              </a:lnSpc>
              <a:buFont typeface="Monotype Sorts" pitchFamily="2" charset="2"/>
              <a:buChar char="o"/>
            </a:pPr>
            <a:r>
              <a:rPr lang="en-GB" sz="2400"/>
              <a:t>For variety F</a:t>
            </a:r>
            <a:r>
              <a:rPr lang="en-GB" sz="2400" baseline="-25000"/>
              <a:t>1</a:t>
            </a:r>
            <a:r>
              <a:rPr lang="en-GB" sz="2400"/>
              <a:t> and F</a:t>
            </a:r>
            <a:r>
              <a:rPr lang="en-GB" sz="2400" baseline="-25000"/>
              <a:t>2</a:t>
            </a:r>
            <a:r>
              <a:rPr lang="en-GB" sz="2400"/>
              <a:t> can also dummy passes. W must however maintain the momentum</a:t>
            </a:r>
          </a:p>
          <a:p>
            <a:pPr>
              <a:lnSpc>
                <a:spcPct val="90000"/>
              </a:lnSpc>
              <a:buFont typeface="Monotype Sorts" pitchFamily="2" charset="2"/>
              <a:buChar char="o"/>
            </a:pPr>
            <a:r>
              <a:rPr lang="en-GB" sz="2400"/>
              <a:t>Work in 30 second cycles. Set F</a:t>
            </a:r>
            <a:r>
              <a:rPr lang="en-GB" sz="2400" baseline="-25000"/>
              <a:t>1</a:t>
            </a:r>
            <a:r>
              <a:rPr lang="en-GB" sz="2400"/>
              <a:t> and F</a:t>
            </a:r>
            <a:r>
              <a:rPr lang="en-GB" sz="2400" baseline="-25000"/>
              <a:t>2</a:t>
            </a:r>
            <a:r>
              <a:rPr lang="en-GB" sz="2400"/>
              <a:t> 4 metres apart</a:t>
            </a:r>
          </a:p>
        </p:txBody>
      </p:sp>
      <p:sp>
        <p:nvSpPr>
          <p:cNvPr id="22532" name="AutoShape 4"/>
          <p:cNvSpPr>
            <a:spLocks noChangeArrowheads="1"/>
          </p:cNvSpPr>
          <p:nvPr/>
        </p:nvSpPr>
        <p:spPr bwMode="auto">
          <a:xfrm>
            <a:off x="2400300" y="3200400"/>
            <a:ext cx="228600" cy="228600"/>
          </a:xfrm>
          <a:prstGeom prst="flowChartOr">
            <a:avLst/>
          </a:prstGeom>
          <a:solidFill>
            <a:schemeClr val="accent1"/>
          </a:solidFill>
          <a:ln w="9525">
            <a:solidFill>
              <a:schemeClr val="tx1"/>
            </a:solidFill>
            <a:round/>
            <a:headEnd/>
            <a:tailEnd/>
          </a:ln>
          <a:effectLst/>
        </p:spPr>
        <p:txBody>
          <a:bodyPr wrap="none" anchor="ctr"/>
          <a:lstStyle/>
          <a:p>
            <a:endParaRPr lang="en-AU"/>
          </a:p>
        </p:txBody>
      </p:sp>
      <p:sp>
        <p:nvSpPr>
          <p:cNvPr id="22533" name="Text Box 5"/>
          <p:cNvSpPr txBox="1">
            <a:spLocks noChangeArrowheads="1"/>
          </p:cNvSpPr>
          <p:nvPr/>
        </p:nvSpPr>
        <p:spPr bwMode="auto">
          <a:xfrm>
            <a:off x="1905000" y="1676400"/>
            <a:ext cx="407988" cy="396875"/>
          </a:xfrm>
          <a:prstGeom prst="rect">
            <a:avLst/>
          </a:prstGeom>
          <a:noFill/>
          <a:ln w="9525">
            <a:noFill/>
            <a:miter lim="800000"/>
            <a:headEnd/>
            <a:tailEnd/>
          </a:ln>
          <a:effectLst/>
        </p:spPr>
        <p:txBody>
          <a:bodyPr wrap="none">
            <a:spAutoFit/>
          </a:bodyPr>
          <a:lstStyle/>
          <a:p>
            <a:r>
              <a:rPr lang="en-GB" sz="2000"/>
              <a:t>F</a:t>
            </a:r>
            <a:r>
              <a:rPr lang="en-GB" sz="2000" baseline="-25000"/>
              <a:t>1</a:t>
            </a:r>
          </a:p>
        </p:txBody>
      </p:sp>
      <p:sp>
        <p:nvSpPr>
          <p:cNvPr id="22534" name="AutoShape 6"/>
          <p:cNvSpPr>
            <a:spLocks noChangeArrowheads="1"/>
          </p:cNvSpPr>
          <p:nvPr/>
        </p:nvSpPr>
        <p:spPr bwMode="auto">
          <a:xfrm>
            <a:off x="2400300" y="1828800"/>
            <a:ext cx="228600" cy="228600"/>
          </a:xfrm>
          <a:prstGeom prst="flowChartOr">
            <a:avLst/>
          </a:prstGeom>
          <a:solidFill>
            <a:schemeClr val="accent1"/>
          </a:solidFill>
          <a:ln w="9525">
            <a:solidFill>
              <a:schemeClr val="tx1"/>
            </a:solidFill>
            <a:round/>
            <a:headEnd/>
            <a:tailEnd/>
          </a:ln>
          <a:effectLst/>
        </p:spPr>
        <p:txBody>
          <a:bodyPr wrap="none" anchor="ctr"/>
          <a:lstStyle/>
          <a:p>
            <a:endParaRPr lang="en-AU"/>
          </a:p>
        </p:txBody>
      </p:sp>
      <p:sp>
        <p:nvSpPr>
          <p:cNvPr id="22535" name="Text Box 7"/>
          <p:cNvSpPr txBox="1">
            <a:spLocks noChangeArrowheads="1"/>
          </p:cNvSpPr>
          <p:nvPr/>
        </p:nvSpPr>
        <p:spPr bwMode="auto">
          <a:xfrm>
            <a:off x="1905000" y="3124200"/>
            <a:ext cx="407988" cy="396875"/>
          </a:xfrm>
          <a:prstGeom prst="rect">
            <a:avLst/>
          </a:prstGeom>
          <a:noFill/>
          <a:ln w="9525">
            <a:noFill/>
            <a:miter lim="800000"/>
            <a:headEnd/>
            <a:tailEnd/>
          </a:ln>
          <a:effectLst/>
        </p:spPr>
        <p:txBody>
          <a:bodyPr wrap="none">
            <a:spAutoFit/>
          </a:bodyPr>
          <a:lstStyle/>
          <a:p>
            <a:r>
              <a:rPr lang="en-GB" sz="2000"/>
              <a:t>F</a:t>
            </a:r>
            <a:r>
              <a:rPr lang="en-GB" sz="2000" baseline="-25000"/>
              <a:t>2</a:t>
            </a:r>
          </a:p>
        </p:txBody>
      </p:sp>
      <p:sp>
        <p:nvSpPr>
          <p:cNvPr id="22536" name="Line 8"/>
          <p:cNvSpPr>
            <a:spLocks noChangeShapeType="1"/>
          </p:cNvSpPr>
          <p:nvPr/>
        </p:nvSpPr>
        <p:spPr bwMode="auto">
          <a:xfrm>
            <a:off x="4572000" y="1905000"/>
            <a:ext cx="0" cy="1600200"/>
          </a:xfrm>
          <a:prstGeom prst="line">
            <a:avLst/>
          </a:prstGeom>
          <a:noFill/>
          <a:ln w="9525">
            <a:solidFill>
              <a:schemeClr val="tx1"/>
            </a:solidFill>
            <a:round/>
            <a:headEnd/>
            <a:tailEnd/>
          </a:ln>
          <a:effectLst/>
        </p:spPr>
        <p:txBody>
          <a:bodyPr wrap="none"/>
          <a:lstStyle/>
          <a:p>
            <a:endParaRPr lang="en-AU"/>
          </a:p>
        </p:txBody>
      </p:sp>
      <p:sp>
        <p:nvSpPr>
          <p:cNvPr id="22537" name="AutoShape 9"/>
          <p:cNvSpPr>
            <a:spLocks noChangeArrowheads="1"/>
          </p:cNvSpPr>
          <p:nvPr/>
        </p:nvSpPr>
        <p:spPr bwMode="auto">
          <a:xfrm>
            <a:off x="4457700" y="2476500"/>
            <a:ext cx="228600" cy="228600"/>
          </a:xfrm>
          <a:prstGeom prst="flowChartOr">
            <a:avLst/>
          </a:prstGeom>
          <a:solidFill>
            <a:schemeClr val="folHlink"/>
          </a:solidFill>
          <a:ln w="9525">
            <a:solidFill>
              <a:schemeClr val="tx1"/>
            </a:solidFill>
            <a:round/>
            <a:headEnd/>
            <a:tailEnd/>
          </a:ln>
          <a:effectLst/>
        </p:spPr>
        <p:txBody>
          <a:bodyPr wrap="none" anchor="ctr"/>
          <a:lstStyle/>
          <a:p>
            <a:endParaRPr lang="en-AU"/>
          </a:p>
        </p:txBody>
      </p:sp>
      <p:sp>
        <p:nvSpPr>
          <p:cNvPr id="22538" name="Line 10"/>
          <p:cNvSpPr>
            <a:spLocks noChangeShapeType="1"/>
          </p:cNvSpPr>
          <p:nvPr/>
        </p:nvSpPr>
        <p:spPr bwMode="auto">
          <a:xfrm flipV="1">
            <a:off x="2819400" y="1981200"/>
            <a:ext cx="1524000" cy="0"/>
          </a:xfrm>
          <a:prstGeom prst="line">
            <a:avLst/>
          </a:prstGeom>
          <a:noFill/>
          <a:ln w="57150">
            <a:solidFill>
              <a:schemeClr val="accent2"/>
            </a:solidFill>
            <a:prstDash val="dash"/>
            <a:round/>
            <a:headEnd type="triangle" w="med" len="med"/>
            <a:tailEnd type="triangle" w="med" len="med"/>
          </a:ln>
          <a:effectLst/>
        </p:spPr>
        <p:txBody>
          <a:bodyPr wrap="none"/>
          <a:lstStyle/>
          <a:p>
            <a:endParaRPr lang="en-AU"/>
          </a:p>
        </p:txBody>
      </p:sp>
      <p:sp>
        <p:nvSpPr>
          <p:cNvPr id="22539" name="Line 11"/>
          <p:cNvSpPr>
            <a:spLocks noChangeShapeType="1"/>
          </p:cNvSpPr>
          <p:nvPr/>
        </p:nvSpPr>
        <p:spPr bwMode="auto">
          <a:xfrm flipV="1">
            <a:off x="2819400" y="3276600"/>
            <a:ext cx="1524000" cy="0"/>
          </a:xfrm>
          <a:prstGeom prst="line">
            <a:avLst/>
          </a:prstGeom>
          <a:noFill/>
          <a:ln w="57150">
            <a:solidFill>
              <a:schemeClr val="accent2"/>
            </a:solidFill>
            <a:prstDash val="dash"/>
            <a:round/>
            <a:headEnd type="triangle" w="med" len="med"/>
            <a:tailEnd type="triangle" w="med" len="med"/>
          </a:ln>
          <a:effectLst/>
        </p:spPr>
        <p:txBody>
          <a:bodyPr wrap="none"/>
          <a:lstStyle/>
          <a:p>
            <a:endParaRPr lang="en-AU"/>
          </a:p>
        </p:txBody>
      </p:sp>
      <p:sp>
        <p:nvSpPr>
          <p:cNvPr id="22540" name="Line 12"/>
          <p:cNvSpPr>
            <a:spLocks noChangeShapeType="1"/>
          </p:cNvSpPr>
          <p:nvPr/>
        </p:nvSpPr>
        <p:spPr bwMode="auto">
          <a:xfrm flipH="1" flipV="1">
            <a:off x="4876800" y="1828800"/>
            <a:ext cx="0" cy="609600"/>
          </a:xfrm>
          <a:prstGeom prst="line">
            <a:avLst/>
          </a:prstGeom>
          <a:noFill/>
          <a:ln w="57150">
            <a:solidFill>
              <a:schemeClr val="accent1"/>
            </a:solidFill>
            <a:round/>
            <a:headEnd/>
            <a:tailEnd type="triangle" w="med" len="med"/>
          </a:ln>
          <a:effectLst/>
        </p:spPr>
        <p:txBody>
          <a:bodyPr wrap="none"/>
          <a:lstStyle/>
          <a:p>
            <a:endParaRPr lang="en-AU"/>
          </a:p>
        </p:txBody>
      </p:sp>
      <p:sp>
        <p:nvSpPr>
          <p:cNvPr id="22541" name="Line 13"/>
          <p:cNvSpPr>
            <a:spLocks noChangeShapeType="1"/>
          </p:cNvSpPr>
          <p:nvPr/>
        </p:nvSpPr>
        <p:spPr bwMode="auto">
          <a:xfrm flipH="1">
            <a:off x="4876800" y="2743200"/>
            <a:ext cx="0" cy="685800"/>
          </a:xfrm>
          <a:prstGeom prst="line">
            <a:avLst/>
          </a:prstGeom>
          <a:noFill/>
          <a:ln w="57150">
            <a:solidFill>
              <a:schemeClr val="accent1"/>
            </a:solidFill>
            <a:round/>
            <a:headEnd/>
            <a:tailEnd type="triangle" w="med" len="med"/>
          </a:ln>
          <a:effectLst/>
        </p:spPr>
        <p:txBody>
          <a:bodyPr wrap="none"/>
          <a:lstStyle/>
          <a:p>
            <a:endParaRPr lang="en-AU"/>
          </a:p>
        </p:txBody>
      </p:sp>
      <p:sp>
        <p:nvSpPr>
          <p:cNvPr id="22542" name="Text Box 14"/>
          <p:cNvSpPr txBox="1">
            <a:spLocks noChangeArrowheads="1"/>
          </p:cNvSpPr>
          <p:nvPr/>
        </p:nvSpPr>
        <p:spPr bwMode="auto">
          <a:xfrm>
            <a:off x="4953000" y="2362200"/>
            <a:ext cx="471488" cy="457200"/>
          </a:xfrm>
          <a:prstGeom prst="rect">
            <a:avLst/>
          </a:prstGeom>
          <a:noFill/>
          <a:ln w="9525">
            <a:noFill/>
            <a:miter lim="800000"/>
            <a:headEnd/>
            <a:tailEnd/>
          </a:ln>
          <a:effectLst/>
        </p:spPr>
        <p:txBody>
          <a:bodyPr wrap="none">
            <a:spAutoFit/>
          </a:bodyPr>
          <a:lstStyle/>
          <a:p>
            <a:r>
              <a:rPr lang="en-GB"/>
              <a:t>W</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a:r>
              <a:rPr lang="en-US"/>
              <a:t>WARMING UP2</a:t>
            </a:r>
          </a:p>
        </p:txBody>
      </p:sp>
      <p:sp>
        <p:nvSpPr>
          <p:cNvPr id="5123" name="Rectangle 3"/>
          <p:cNvSpPr>
            <a:spLocks noChangeArrowheads="1"/>
          </p:cNvSpPr>
          <p:nvPr/>
        </p:nvSpPr>
        <p:spPr bwMode="auto">
          <a:xfrm>
            <a:off x="1143000" y="2133600"/>
            <a:ext cx="7010400" cy="3759200"/>
          </a:xfrm>
          <a:prstGeom prst="rect">
            <a:avLst/>
          </a:prstGeom>
          <a:noFill/>
          <a:ln w="9525">
            <a:noFill/>
            <a:miter lim="800000"/>
            <a:headEnd/>
            <a:tailEnd/>
          </a:ln>
          <a:effectLst/>
        </p:spPr>
        <p:txBody>
          <a:bodyPr>
            <a:spAutoFit/>
          </a:bodyPr>
          <a:lstStyle/>
          <a:p>
            <a:r>
              <a:rPr lang="en-US" sz="1600">
                <a:solidFill>
                  <a:schemeClr val="tx2"/>
                </a:solidFill>
              </a:rPr>
              <a:t>2. At a Jogging Pace jog outwards on a right diagonal for 4 paces then using the right leg “spring off” on a left diagonal for 4 paces then “spring off” to the right using the left foot. (The players cover the court in a series of zig-zags). As for exercise 1, repeat 4 times each length becoming progressively faster.</a:t>
            </a:r>
          </a:p>
          <a:p>
            <a:endParaRPr lang="en-US" sz="1600">
              <a:solidFill>
                <a:schemeClr val="tx2"/>
              </a:solidFill>
            </a:endParaRPr>
          </a:p>
          <a:p>
            <a:r>
              <a:rPr lang="en-US" sz="1600">
                <a:solidFill>
                  <a:schemeClr val="tx2"/>
                </a:solidFill>
              </a:rPr>
              <a:t>Key Points:</a:t>
            </a:r>
          </a:p>
          <a:p>
            <a:endParaRPr lang="en-US" sz="1600">
              <a:solidFill>
                <a:schemeClr val="tx2"/>
              </a:solidFill>
            </a:endParaRPr>
          </a:p>
          <a:p>
            <a:r>
              <a:rPr lang="en-US" sz="1600">
                <a:solidFill>
                  <a:schemeClr val="tx2"/>
                </a:solidFill>
              </a:rPr>
              <a:t>       If not well controlled by the coach, the players will bump</a:t>
            </a:r>
            <a:br>
              <a:rPr lang="en-US" sz="1600">
                <a:solidFill>
                  <a:schemeClr val="tx2"/>
                </a:solidFill>
              </a:rPr>
            </a:br>
            <a:r>
              <a:rPr lang="en-US" sz="1600">
                <a:solidFill>
                  <a:schemeClr val="tx2"/>
                </a:solidFill>
              </a:rPr>
              <a:t>        into each other; one object is to get the players to work in</a:t>
            </a:r>
            <a:br>
              <a:rPr lang="en-US" sz="1600">
                <a:solidFill>
                  <a:schemeClr val="tx2"/>
                </a:solidFill>
              </a:rPr>
            </a:br>
            <a:r>
              <a:rPr lang="en-US" sz="1600">
                <a:solidFill>
                  <a:schemeClr val="tx2"/>
                </a:solidFill>
              </a:rPr>
              <a:t>        close company without bumping into each other!</a:t>
            </a:r>
          </a:p>
          <a:p>
            <a:endParaRPr lang="en-US" sz="1600">
              <a:solidFill>
                <a:schemeClr val="tx2"/>
              </a:solidFill>
            </a:endParaRPr>
          </a:p>
          <a:p>
            <a:r>
              <a:rPr lang="en-US" sz="1600">
                <a:solidFill>
                  <a:schemeClr val="tx2"/>
                </a:solidFill>
              </a:rPr>
              <a:t>        Not making a decisive change in direction at the end of each</a:t>
            </a:r>
            <a:br>
              <a:rPr lang="en-US" sz="1600">
                <a:solidFill>
                  <a:schemeClr val="tx2"/>
                </a:solidFill>
              </a:rPr>
            </a:br>
            <a:r>
              <a:rPr lang="en-US" sz="1600">
                <a:solidFill>
                  <a:schemeClr val="tx2"/>
                </a:solidFill>
              </a:rPr>
              <a:t>        “zig”. Players need to bend the knee of their outside foot to</a:t>
            </a:r>
            <a:br>
              <a:rPr lang="en-US" sz="1600">
                <a:solidFill>
                  <a:schemeClr val="tx2"/>
                </a:solidFill>
              </a:rPr>
            </a:br>
            <a:r>
              <a:rPr lang="en-US" sz="1600">
                <a:solidFill>
                  <a:schemeClr val="tx2"/>
                </a:solidFill>
              </a:rPr>
              <a:t>        gain a good “spring off” otherwise the change is just a sloppy</a:t>
            </a:r>
            <a:br>
              <a:rPr lang="en-US" sz="1600">
                <a:solidFill>
                  <a:schemeClr val="tx2"/>
                </a:solidFill>
              </a:rPr>
            </a:br>
            <a:r>
              <a:rPr lang="en-US" sz="1600">
                <a:solidFill>
                  <a:schemeClr val="tx2"/>
                </a:solidFill>
              </a:rPr>
              <a:t>        half bending ‘banana’ type turn </a:t>
            </a:r>
          </a:p>
        </p:txBody>
      </p:sp>
      <p:sp>
        <p:nvSpPr>
          <p:cNvPr id="5124" name="AutoShape 4"/>
          <p:cNvSpPr>
            <a:spLocks noChangeArrowheads="1"/>
          </p:cNvSpPr>
          <p:nvPr/>
        </p:nvSpPr>
        <p:spPr bwMode="auto">
          <a:xfrm>
            <a:off x="1143000" y="3962400"/>
            <a:ext cx="304800" cy="266700"/>
          </a:xfrm>
          <a:prstGeom prst="star5">
            <a:avLst/>
          </a:prstGeom>
          <a:solidFill>
            <a:schemeClr val="accent1"/>
          </a:solidFill>
          <a:ln w="9525">
            <a:solidFill>
              <a:schemeClr val="tx1"/>
            </a:solidFill>
            <a:miter lim="800000"/>
            <a:headEnd/>
            <a:tailEnd/>
          </a:ln>
          <a:effectLst/>
        </p:spPr>
        <p:txBody>
          <a:bodyPr wrap="none" anchor="ctr"/>
          <a:lstStyle/>
          <a:p>
            <a:endParaRPr lang="en-AU"/>
          </a:p>
        </p:txBody>
      </p:sp>
      <p:sp>
        <p:nvSpPr>
          <p:cNvPr id="5125" name="AutoShape 5"/>
          <p:cNvSpPr>
            <a:spLocks noChangeArrowheads="1"/>
          </p:cNvSpPr>
          <p:nvPr/>
        </p:nvSpPr>
        <p:spPr bwMode="auto">
          <a:xfrm>
            <a:off x="1143000" y="4648200"/>
            <a:ext cx="304800" cy="266700"/>
          </a:xfrm>
          <a:prstGeom prst="star5">
            <a:avLst/>
          </a:prstGeom>
          <a:solidFill>
            <a:schemeClr val="accent1"/>
          </a:solidFill>
          <a:ln w="9525">
            <a:solidFill>
              <a:schemeClr val="tx1"/>
            </a:solidFill>
            <a:miter lim="800000"/>
            <a:headEnd/>
            <a:tailEnd/>
          </a:ln>
          <a:effectLst/>
        </p:spPr>
        <p:txBody>
          <a:bodyPr wrap="none" anchor="ctr"/>
          <a:lstStyle/>
          <a:p>
            <a:endParaRPr lang="en-A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GB"/>
              <a:t>Drill 5</a:t>
            </a:r>
          </a:p>
        </p:txBody>
      </p:sp>
      <p:sp>
        <p:nvSpPr>
          <p:cNvPr id="23555" name="Rectangle 3"/>
          <p:cNvSpPr>
            <a:spLocks noGrp="1" noChangeArrowheads="1"/>
          </p:cNvSpPr>
          <p:nvPr>
            <p:ph type="body" idx="1"/>
          </p:nvPr>
        </p:nvSpPr>
        <p:spPr>
          <a:xfrm>
            <a:off x="990600" y="4267200"/>
            <a:ext cx="7620000" cy="1676400"/>
          </a:xfrm>
        </p:spPr>
        <p:txBody>
          <a:bodyPr/>
          <a:lstStyle/>
          <a:p>
            <a:r>
              <a:rPr lang="en-GB" sz="2400"/>
              <a:t>As Drill 4 but if F</a:t>
            </a:r>
            <a:r>
              <a:rPr lang="en-GB" sz="2400" baseline="-25000"/>
              <a:t>1</a:t>
            </a:r>
            <a:r>
              <a:rPr lang="en-GB" sz="2400"/>
              <a:t> dummies the pass then W does a reverse pivot and cuts back to receive a long pass from F</a:t>
            </a:r>
            <a:r>
              <a:rPr lang="en-GB" sz="2400" baseline="-25000"/>
              <a:t>2</a:t>
            </a:r>
          </a:p>
          <a:p>
            <a:r>
              <a:rPr lang="en-GB" sz="2400"/>
              <a:t>W then sprints back to the line to receive the next pass from F</a:t>
            </a:r>
            <a:r>
              <a:rPr lang="en-GB" sz="2400" baseline="-25000"/>
              <a:t>2</a:t>
            </a:r>
          </a:p>
        </p:txBody>
      </p:sp>
      <p:sp>
        <p:nvSpPr>
          <p:cNvPr id="23556" name="AutoShape 4"/>
          <p:cNvSpPr>
            <a:spLocks noChangeArrowheads="1"/>
          </p:cNvSpPr>
          <p:nvPr/>
        </p:nvSpPr>
        <p:spPr bwMode="auto">
          <a:xfrm>
            <a:off x="2400300" y="3200400"/>
            <a:ext cx="228600" cy="228600"/>
          </a:xfrm>
          <a:prstGeom prst="flowChartOr">
            <a:avLst/>
          </a:prstGeom>
          <a:solidFill>
            <a:schemeClr val="accent1"/>
          </a:solidFill>
          <a:ln w="9525">
            <a:solidFill>
              <a:schemeClr val="tx1"/>
            </a:solidFill>
            <a:round/>
            <a:headEnd/>
            <a:tailEnd/>
          </a:ln>
          <a:effectLst/>
        </p:spPr>
        <p:txBody>
          <a:bodyPr wrap="none" anchor="ctr"/>
          <a:lstStyle/>
          <a:p>
            <a:endParaRPr lang="en-AU"/>
          </a:p>
        </p:txBody>
      </p:sp>
      <p:sp>
        <p:nvSpPr>
          <p:cNvPr id="23557" name="Text Box 5"/>
          <p:cNvSpPr txBox="1">
            <a:spLocks noChangeArrowheads="1"/>
          </p:cNvSpPr>
          <p:nvPr/>
        </p:nvSpPr>
        <p:spPr bwMode="auto">
          <a:xfrm>
            <a:off x="1905000" y="1676400"/>
            <a:ext cx="407988" cy="396875"/>
          </a:xfrm>
          <a:prstGeom prst="rect">
            <a:avLst/>
          </a:prstGeom>
          <a:noFill/>
          <a:ln w="9525">
            <a:noFill/>
            <a:miter lim="800000"/>
            <a:headEnd/>
            <a:tailEnd/>
          </a:ln>
          <a:effectLst/>
        </p:spPr>
        <p:txBody>
          <a:bodyPr wrap="none">
            <a:spAutoFit/>
          </a:bodyPr>
          <a:lstStyle/>
          <a:p>
            <a:r>
              <a:rPr lang="en-GB" sz="2000"/>
              <a:t>F</a:t>
            </a:r>
            <a:r>
              <a:rPr lang="en-GB" sz="2000" baseline="-25000"/>
              <a:t>1</a:t>
            </a:r>
          </a:p>
        </p:txBody>
      </p:sp>
      <p:sp>
        <p:nvSpPr>
          <p:cNvPr id="23558" name="AutoShape 6"/>
          <p:cNvSpPr>
            <a:spLocks noChangeArrowheads="1"/>
          </p:cNvSpPr>
          <p:nvPr/>
        </p:nvSpPr>
        <p:spPr bwMode="auto">
          <a:xfrm>
            <a:off x="2400300" y="1828800"/>
            <a:ext cx="228600" cy="228600"/>
          </a:xfrm>
          <a:prstGeom prst="flowChartOr">
            <a:avLst/>
          </a:prstGeom>
          <a:solidFill>
            <a:schemeClr val="accent1"/>
          </a:solidFill>
          <a:ln w="9525">
            <a:solidFill>
              <a:schemeClr val="tx1"/>
            </a:solidFill>
            <a:round/>
            <a:headEnd/>
            <a:tailEnd/>
          </a:ln>
          <a:effectLst/>
        </p:spPr>
        <p:txBody>
          <a:bodyPr wrap="none" anchor="ctr"/>
          <a:lstStyle/>
          <a:p>
            <a:endParaRPr lang="en-AU"/>
          </a:p>
        </p:txBody>
      </p:sp>
      <p:sp>
        <p:nvSpPr>
          <p:cNvPr id="23559" name="Text Box 7"/>
          <p:cNvSpPr txBox="1">
            <a:spLocks noChangeArrowheads="1"/>
          </p:cNvSpPr>
          <p:nvPr/>
        </p:nvSpPr>
        <p:spPr bwMode="auto">
          <a:xfrm>
            <a:off x="1905000" y="3124200"/>
            <a:ext cx="407988" cy="396875"/>
          </a:xfrm>
          <a:prstGeom prst="rect">
            <a:avLst/>
          </a:prstGeom>
          <a:noFill/>
          <a:ln w="9525">
            <a:noFill/>
            <a:miter lim="800000"/>
            <a:headEnd/>
            <a:tailEnd/>
          </a:ln>
          <a:effectLst/>
        </p:spPr>
        <p:txBody>
          <a:bodyPr wrap="none">
            <a:spAutoFit/>
          </a:bodyPr>
          <a:lstStyle/>
          <a:p>
            <a:r>
              <a:rPr lang="en-GB" sz="2000"/>
              <a:t>F</a:t>
            </a:r>
            <a:r>
              <a:rPr lang="en-GB" sz="2000" baseline="-25000"/>
              <a:t>2</a:t>
            </a:r>
          </a:p>
        </p:txBody>
      </p:sp>
      <p:sp>
        <p:nvSpPr>
          <p:cNvPr id="23560" name="Line 8"/>
          <p:cNvSpPr>
            <a:spLocks noChangeShapeType="1"/>
          </p:cNvSpPr>
          <p:nvPr/>
        </p:nvSpPr>
        <p:spPr bwMode="auto">
          <a:xfrm>
            <a:off x="4572000" y="1905000"/>
            <a:ext cx="0" cy="1600200"/>
          </a:xfrm>
          <a:prstGeom prst="line">
            <a:avLst/>
          </a:prstGeom>
          <a:noFill/>
          <a:ln w="9525">
            <a:solidFill>
              <a:schemeClr val="tx1"/>
            </a:solidFill>
            <a:round/>
            <a:headEnd/>
            <a:tailEnd/>
          </a:ln>
          <a:effectLst/>
        </p:spPr>
        <p:txBody>
          <a:bodyPr wrap="none"/>
          <a:lstStyle/>
          <a:p>
            <a:endParaRPr lang="en-AU"/>
          </a:p>
        </p:txBody>
      </p:sp>
      <p:sp>
        <p:nvSpPr>
          <p:cNvPr id="23561" name="AutoShape 9"/>
          <p:cNvSpPr>
            <a:spLocks noChangeArrowheads="1"/>
          </p:cNvSpPr>
          <p:nvPr/>
        </p:nvSpPr>
        <p:spPr bwMode="auto">
          <a:xfrm>
            <a:off x="4457700" y="2476500"/>
            <a:ext cx="228600" cy="228600"/>
          </a:xfrm>
          <a:prstGeom prst="flowChartOr">
            <a:avLst/>
          </a:prstGeom>
          <a:solidFill>
            <a:schemeClr val="folHlink"/>
          </a:solidFill>
          <a:ln w="9525">
            <a:solidFill>
              <a:schemeClr val="tx1"/>
            </a:solidFill>
            <a:round/>
            <a:headEnd/>
            <a:tailEnd/>
          </a:ln>
          <a:effectLst/>
        </p:spPr>
        <p:txBody>
          <a:bodyPr wrap="none" anchor="ctr"/>
          <a:lstStyle/>
          <a:p>
            <a:endParaRPr lang="en-AU"/>
          </a:p>
        </p:txBody>
      </p:sp>
      <p:sp>
        <p:nvSpPr>
          <p:cNvPr id="23562" name="Line 10"/>
          <p:cNvSpPr>
            <a:spLocks noChangeShapeType="1"/>
          </p:cNvSpPr>
          <p:nvPr/>
        </p:nvSpPr>
        <p:spPr bwMode="auto">
          <a:xfrm flipV="1">
            <a:off x="2819400" y="1981200"/>
            <a:ext cx="1524000" cy="0"/>
          </a:xfrm>
          <a:prstGeom prst="line">
            <a:avLst/>
          </a:prstGeom>
          <a:noFill/>
          <a:ln w="57150" cap="rnd">
            <a:solidFill>
              <a:schemeClr val="accent2"/>
            </a:solidFill>
            <a:prstDash val="sysDot"/>
            <a:round/>
            <a:headEnd type="triangle" w="med" len="med"/>
            <a:tailEnd type="triangle" w="med" len="med"/>
          </a:ln>
          <a:effectLst/>
        </p:spPr>
        <p:txBody>
          <a:bodyPr wrap="none"/>
          <a:lstStyle/>
          <a:p>
            <a:endParaRPr lang="en-AU"/>
          </a:p>
        </p:txBody>
      </p:sp>
      <p:sp>
        <p:nvSpPr>
          <p:cNvPr id="23563" name="Line 11"/>
          <p:cNvSpPr>
            <a:spLocks noChangeShapeType="1"/>
          </p:cNvSpPr>
          <p:nvPr/>
        </p:nvSpPr>
        <p:spPr bwMode="auto">
          <a:xfrm flipV="1">
            <a:off x="2819400" y="3276600"/>
            <a:ext cx="3276600" cy="0"/>
          </a:xfrm>
          <a:prstGeom prst="line">
            <a:avLst/>
          </a:prstGeom>
          <a:noFill/>
          <a:ln w="57150">
            <a:solidFill>
              <a:schemeClr val="accent2"/>
            </a:solidFill>
            <a:round/>
            <a:headEnd type="triangle" w="med" len="med"/>
            <a:tailEnd type="triangle" w="med" len="med"/>
          </a:ln>
          <a:effectLst/>
        </p:spPr>
        <p:txBody>
          <a:bodyPr wrap="none"/>
          <a:lstStyle/>
          <a:p>
            <a:endParaRPr lang="en-AU"/>
          </a:p>
        </p:txBody>
      </p:sp>
      <p:sp>
        <p:nvSpPr>
          <p:cNvPr id="23564" name="Line 12"/>
          <p:cNvSpPr>
            <a:spLocks noChangeShapeType="1"/>
          </p:cNvSpPr>
          <p:nvPr/>
        </p:nvSpPr>
        <p:spPr bwMode="auto">
          <a:xfrm flipH="1" flipV="1">
            <a:off x="4800600" y="1905000"/>
            <a:ext cx="0" cy="533400"/>
          </a:xfrm>
          <a:prstGeom prst="line">
            <a:avLst/>
          </a:prstGeom>
          <a:noFill/>
          <a:ln w="57150">
            <a:solidFill>
              <a:schemeClr val="accent1"/>
            </a:solidFill>
            <a:round/>
            <a:headEnd/>
            <a:tailEnd/>
          </a:ln>
          <a:effectLst/>
        </p:spPr>
        <p:txBody>
          <a:bodyPr wrap="none"/>
          <a:lstStyle/>
          <a:p>
            <a:endParaRPr lang="en-AU"/>
          </a:p>
        </p:txBody>
      </p:sp>
      <p:sp>
        <p:nvSpPr>
          <p:cNvPr id="23565" name="Text Box 13"/>
          <p:cNvSpPr txBox="1">
            <a:spLocks noChangeArrowheads="1"/>
          </p:cNvSpPr>
          <p:nvPr/>
        </p:nvSpPr>
        <p:spPr bwMode="auto">
          <a:xfrm>
            <a:off x="4953000" y="2362200"/>
            <a:ext cx="471488" cy="457200"/>
          </a:xfrm>
          <a:prstGeom prst="rect">
            <a:avLst/>
          </a:prstGeom>
          <a:noFill/>
          <a:ln w="9525">
            <a:noFill/>
            <a:miter lim="800000"/>
            <a:headEnd/>
            <a:tailEnd/>
          </a:ln>
          <a:effectLst/>
        </p:spPr>
        <p:txBody>
          <a:bodyPr wrap="none">
            <a:spAutoFit/>
          </a:bodyPr>
          <a:lstStyle/>
          <a:p>
            <a:r>
              <a:rPr lang="en-GB"/>
              <a:t>W</a:t>
            </a:r>
          </a:p>
        </p:txBody>
      </p:sp>
      <p:sp>
        <p:nvSpPr>
          <p:cNvPr id="23566" name="Line 14"/>
          <p:cNvSpPr>
            <a:spLocks noChangeShapeType="1"/>
          </p:cNvSpPr>
          <p:nvPr/>
        </p:nvSpPr>
        <p:spPr bwMode="auto">
          <a:xfrm flipH="1" flipV="1">
            <a:off x="4800600" y="1905000"/>
            <a:ext cx="1752600" cy="1371600"/>
          </a:xfrm>
          <a:prstGeom prst="line">
            <a:avLst/>
          </a:prstGeom>
          <a:noFill/>
          <a:ln w="57150">
            <a:solidFill>
              <a:schemeClr val="accent1"/>
            </a:solidFill>
            <a:round/>
            <a:headEnd type="triangle" w="med" len="med"/>
            <a:tailEnd/>
          </a:ln>
          <a:effectLst/>
        </p:spPr>
        <p:txBody>
          <a:bodyPr wrap="none"/>
          <a:lstStyle/>
          <a:p>
            <a:endParaRPr lang="en-AU"/>
          </a:p>
        </p:txBody>
      </p:sp>
      <p:sp>
        <p:nvSpPr>
          <p:cNvPr id="23567" name="Line 15"/>
          <p:cNvSpPr>
            <a:spLocks noChangeShapeType="1"/>
          </p:cNvSpPr>
          <p:nvPr/>
        </p:nvSpPr>
        <p:spPr bwMode="auto">
          <a:xfrm flipV="1">
            <a:off x="4876800" y="3505200"/>
            <a:ext cx="1524000" cy="0"/>
          </a:xfrm>
          <a:prstGeom prst="line">
            <a:avLst/>
          </a:prstGeom>
          <a:noFill/>
          <a:ln w="57150" cap="rnd">
            <a:solidFill>
              <a:schemeClr val="accent1"/>
            </a:solidFill>
            <a:prstDash val="sysDot"/>
            <a:round/>
            <a:headEnd type="arrow" w="med" len="med"/>
            <a:tailEnd/>
          </a:ln>
          <a:effectLst/>
        </p:spPr>
        <p:txBody>
          <a:bodyPr wrap="none"/>
          <a:lstStyle/>
          <a:p>
            <a:endParaRPr lang="en-A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p:txBody>
          <a:bodyPr/>
          <a:lstStyle/>
          <a:p>
            <a:r>
              <a:rPr lang="en-GB"/>
              <a:t>NETBALL TRAINING</a:t>
            </a:r>
            <a:br>
              <a:rPr lang="en-GB"/>
            </a:br>
            <a:r>
              <a:rPr lang="en-GB"/>
              <a:t>DRILLS</a:t>
            </a:r>
          </a:p>
        </p:txBody>
      </p:sp>
      <p:sp>
        <p:nvSpPr>
          <p:cNvPr id="24579" name="Rectangle 3"/>
          <p:cNvSpPr>
            <a:spLocks noGrp="1" noChangeArrowheads="1"/>
          </p:cNvSpPr>
          <p:nvPr>
            <p:ph type="subTitle" idx="1"/>
          </p:nvPr>
        </p:nvSpPr>
        <p:spPr/>
        <p:txBody>
          <a:bodyPr/>
          <a:lstStyle/>
          <a:p>
            <a:r>
              <a:rPr lang="en-GB"/>
              <a:t>Set 4 – Awareness Drills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a:r>
              <a:rPr lang="en-GB"/>
              <a:t>Set 4 - Drill 1</a:t>
            </a:r>
          </a:p>
        </p:txBody>
      </p:sp>
      <p:sp>
        <p:nvSpPr>
          <p:cNvPr id="25603" name="Rectangle 3"/>
          <p:cNvSpPr>
            <a:spLocks noGrp="1" noChangeArrowheads="1"/>
          </p:cNvSpPr>
          <p:nvPr>
            <p:ph type="body" idx="1"/>
          </p:nvPr>
        </p:nvSpPr>
        <p:spPr>
          <a:xfrm>
            <a:off x="990600" y="3657600"/>
            <a:ext cx="7620000" cy="2514600"/>
          </a:xfrm>
        </p:spPr>
        <p:txBody>
          <a:bodyPr/>
          <a:lstStyle/>
          <a:p>
            <a:pPr>
              <a:buFont typeface="Monotype Sorts" pitchFamily="2" charset="2"/>
              <a:buChar char="o"/>
            </a:pPr>
            <a:r>
              <a:rPr lang="en-GB" sz="2400"/>
              <a:t>1 Feeder (F) stands about 2 metres from the Worker (W) and pass the ball to alternate sides aiming at a point about 0.5 metres above and away from the workers shoulder. </a:t>
            </a:r>
          </a:p>
          <a:p>
            <a:pPr>
              <a:buFont typeface="Monotype Sorts" pitchFamily="2" charset="2"/>
              <a:buChar char="o"/>
            </a:pPr>
            <a:r>
              <a:rPr lang="en-GB" sz="2400"/>
              <a:t>The Worker bats the ball back to the Feeder.</a:t>
            </a:r>
          </a:p>
          <a:p>
            <a:pPr>
              <a:buFont typeface="Monotype Sorts" pitchFamily="2" charset="2"/>
              <a:buChar char="o"/>
            </a:pPr>
            <a:r>
              <a:rPr lang="en-GB" sz="2400"/>
              <a:t>Success is dependant on good balance, small feet and getting the hand behind the ball</a:t>
            </a:r>
          </a:p>
        </p:txBody>
      </p:sp>
      <p:sp>
        <p:nvSpPr>
          <p:cNvPr id="25604" name="Line 4"/>
          <p:cNvSpPr>
            <a:spLocks noChangeShapeType="1"/>
          </p:cNvSpPr>
          <p:nvPr/>
        </p:nvSpPr>
        <p:spPr bwMode="auto">
          <a:xfrm flipV="1">
            <a:off x="3962400" y="2133600"/>
            <a:ext cx="2590800" cy="0"/>
          </a:xfrm>
          <a:prstGeom prst="line">
            <a:avLst/>
          </a:prstGeom>
          <a:noFill/>
          <a:ln w="57150">
            <a:solidFill>
              <a:schemeClr val="accent2"/>
            </a:solidFill>
            <a:prstDash val="dash"/>
            <a:round/>
            <a:headEnd/>
            <a:tailEnd type="triangle" w="med" len="med"/>
          </a:ln>
          <a:effectLst/>
        </p:spPr>
        <p:txBody>
          <a:bodyPr wrap="none"/>
          <a:lstStyle/>
          <a:p>
            <a:endParaRPr lang="en-AU"/>
          </a:p>
        </p:txBody>
      </p:sp>
      <p:sp>
        <p:nvSpPr>
          <p:cNvPr id="25605" name="AutoShape 5"/>
          <p:cNvSpPr>
            <a:spLocks noChangeArrowheads="1"/>
          </p:cNvSpPr>
          <p:nvPr/>
        </p:nvSpPr>
        <p:spPr bwMode="auto">
          <a:xfrm>
            <a:off x="3352800" y="1981200"/>
            <a:ext cx="228600" cy="228600"/>
          </a:xfrm>
          <a:prstGeom prst="flowChartOr">
            <a:avLst/>
          </a:prstGeom>
          <a:solidFill>
            <a:schemeClr val="folHlink"/>
          </a:solidFill>
          <a:ln w="9525">
            <a:solidFill>
              <a:schemeClr val="tx1"/>
            </a:solidFill>
            <a:round/>
            <a:headEnd/>
            <a:tailEnd/>
          </a:ln>
          <a:effectLst/>
        </p:spPr>
        <p:txBody>
          <a:bodyPr wrap="none" anchor="ctr"/>
          <a:lstStyle/>
          <a:p>
            <a:endParaRPr lang="en-AU"/>
          </a:p>
        </p:txBody>
      </p:sp>
      <p:sp>
        <p:nvSpPr>
          <p:cNvPr id="25606" name="Text Box 6"/>
          <p:cNvSpPr txBox="1">
            <a:spLocks noChangeArrowheads="1"/>
          </p:cNvSpPr>
          <p:nvPr/>
        </p:nvSpPr>
        <p:spPr bwMode="auto">
          <a:xfrm>
            <a:off x="2590800" y="1828800"/>
            <a:ext cx="325438" cy="396875"/>
          </a:xfrm>
          <a:prstGeom prst="rect">
            <a:avLst/>
          </a:prstGeom>
          <a:noFill/>
          <a:ln w="9525">
            <a:noFill/>
            <a:miter lim="800000"/>
            <a:headEnd/>
            <a:tailEnd/>
          </a:ln>
          <a:effectLst/>
        </p:spPr>
        <p:txBody>
          <a:bodyPr wrap="none">
            <a:spAutoFit/>
          </a:bodyPr>
          <a:lstStyle/>
          <a:p>
            <a:r>
              <a:rPr lang="en-GB" sz="2000"/>
              <a:t>F</a:t>
            </a:r>
            <a:endParaRPr lang="en-GB" sz="2000" baseline="-25000"/>
          </a:p>
        </p:txBody>
      </p:sp>
      <p:sp>
        <p:nvSpPr>
          <p:cNvPr id="25607" name="AutoShape 7"/>
          <p:cNvSpPr>
            <a:spLocks noChangeArrowheads="1"/>
          </p:cNvSpPr>
          <p:nvPr/>
        </p:nvSpPr>
        <p:spPr bwMode="auto">
          <a:xfrm>
            <a:off x="7086600" y="1981200"/>
            <a:ext cx="228600" cy="228600"/>
          </a:xfrm>
          <a:prstGeom prst="flowChartOr">
            <a:avLst/>
          </a:prstGeom>
          <a:solidFill>
            <a:schemeClr val="accent1"/>
          </a:solidFill>
          <a:ln w="9525">
            <a:solidFill>
              <a:schemeClr val="tx1"/>
            </a:solidFill>
            <a:round/>
            <a:headEnd/>
            <a:tailEnd/>
          </a:ln>
          <a:effectLst/>
        </p:spPr>
        <p:txBody>
          <a:bodyPr wrap="none" anchor="ctr"/>
          <a:lstStyle/>
          <a:p>
            <a:endParaRPr lang="en-AU"/>
          </a:p>
        </p:txBody>
      </p:sp>
      <p:sp>
        <p:nvSpPr>
          <p:cNvPr id="25608" name="Text Box 8"/>
          <p:cNvSpPr txBox="1">
            <a:spLocks noChangeArrowheads="1"/>
          </p:cNvSpPr>
          <p:nvPr/>
        </p:nvSpPr>
        <p:spPr bwMode="auto">
          <a:xfrm>
            <a:off x="7620000" y="1828800"/>
            <a:ext cx="423863" cy="396875"/>
          </a:xfrm>
          <a:prstGeom prst="rect">
            <a:avLst/>
          </a:prstGeom>
          <a:noFill/>
          <a:ln w="9525">
            <a:noFill/>
            <a:miter lim="800000"/>
            <a:headEnd/>
            <a:tailEnd/>
          </a:ln>
          <a:effectLst/>
        </p:spPr>
        <p:txBody>
          <a:bodyPr wrap="none">
            <a:spAutoFit/>
          </a:bodyPr>
          <a:lstStyle/>
          <a:p>
            <a:r>
              <a:rPr lang="en-GB" sz="2000"/>
              <a:t>W</a:t>
            </a:r>
            <a:endParaRPr lang="en-GB" sz="2000" baseline="-25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a:r>
              <a:rPr lang="en-GB"/>
              <a:t>Set 4 - Drill 2</a:t>
            </a:r>
          </a:p>
        </p:txBody>
      </p:sp>
      <p:sp>
        <p:nvSpPr>
          <p:cNvPr id="26627" name="Rectangle 3"/>
          <p:cNvSpPr>
            <a:spLocks noGrp="1" noChangeArrowheads="1"/>
          </p:cNvSpPr>
          <p:nvPr>
            <p:ph type="body" idx="1"/>
          </p:nvPr>
        </p:nvSpPr>
        <p:spPr>
          <a:xfrm>
            <a:off x="1066800" y="3962400"/>
            <a:ext cx="7696200" cy="2286000"/>
          </a:xfrm>
        </p:spPr>
        <p:txBody>
          <a:bodyPr/>
          <a:lstStyle/>
          <a:p>
            <a:pPr>
              <a:lnSpc>
                <a:spcPct val="90000"/>
              </a:lnSpc>
              <a:buFont typeface="Monotype Sorts" pitchFamily="2" charset="2"/>
              <a:buChar char="o"/>
            </a:pPr>
            <a:r>
              <a:rPr lang="en-GB" sz="2400"/>
              <a:t>W runs along the line (small side steps) towards F</a:t>
            </a:r>
            <a:r>
              <a:rPr lang="en-GB" sz="2400" baseline="-25000"/>
              <a:t>1</a:t>
            </a:r>
            <a:r>
              <a:rPr lang="en-GB" sz="2400"/>
              <a:t> and receives the ball, bats it back and steps to receive from F</a:t>
            </a:r>
            <a:r>
              <a:rPr lang="en-GB" sz="2400" baseline="-25000"/>
              <a:t>2</a:t>
            </a:r>
            <a:r>
              <a:rPr lang="en-GB" sz="2400"/>
              <a:t> and repeat.</a:t>
            </a:r>
          </a:p>
          <a:p>
            <a:pPr>
              <a:lnSpc>
                <a:spcPct val="90000"/>
              </a:lnSpc>
              <a:buFont typeface="Monotype Sorts" pitchFamily="2" charset="2"/>
              <a:buChar char="o"/>
            </a:pPr>
            <a:r>
              <a:rPr lang="en-GB" sz="2400"/>
              <a:t>F</a:t>
            </a:r>
            <a:r>
              <a:rPr lang="en-GB" sz="2400" baseline="-25000"/>
              <a:t>1</a:t>
            </a:r>
            <a:r>
              <a:rPr lang="en-GB" sz="2400"/>
              <a:t> and F</a:t>
            </a:r>
            <a:r>
              <a:rPr lang="en-GB" sz="2400" baseline="-25000"/>
              <a:t>2</a:t>
            </a:r>
            <a:r>
              <a:rPr lang="en-GB" sz="2400"/>
              <a:t> need to be about 2 metres apart and feed the ball to the workers outside aiming at a point about 0.5 metres above and away from the workers shoulder. </a:t>
            </a:r>
          </a:p>
          <a:p>
            <a:pPr>
              <a:lnSpc>
                <a:spcPct val="90000"/>
              </a:lnSpc>
              <a:buFont typeface="Monotype Sorts" pitchFamily="2" charset="2"/>
              <a:buChar char="o"/>
            </a:pPr>
            <a:r>
              <a:rPr lang="en-GB" sz="2400"/>
              <a:t>Work in 30 second cycles.</a:t>
            </a:r>
          </a:p>
        </p:txBody>
      </p:sp>
      <p:sp>
        <p:nvSpPr>
          <p:cNvPr id="26628" name="AutoShape 4"/>
          <p:cNvSpPr>
            <a:spLocks noChangeArrowheads="1"/>
          </p:cNvSpPr>
          <p:nvPr/>
        </p:nvSpPr>
        <p:spPr bwMode="auto">
          <a:xfrm>
            <a:off x="2400300" y="3200400"/>
            <a:ext cx="228600" cy="228600"/>
          </a:xfrm>
          <a:prstGeom prst="flowChartOr">
            <a:avLst/>
          </a:prstGeom>
          <a:solidFill>
            <a:schemeClr val="accent1"/>
          </a:solidFill>
          <a:ln w="9525">
            <a:solidFill>
              <a:schemeClr val="tx1"/>
            </a:solidFill>
            <a:round/>
            <a:headEnd/>
            <a:tailEnd/>
          </a:ln>
          <a:effectLst/>
        </p:spPr>
        <p:txBody>
          <a:bodyPr wrap="none" anchor="ctr"/>
          <a:lstStyle/>
          <a:p>
            <a:endParaRPr lang="en-AU"/>
          </a:p>
        </p:txBody>
      </p:sp>
      <p:sp>
        <p:nvSpPr>
          <p:cNvPr id="26629" name="Text Box 5"/>
          <p:cNvSpPr txBox="1">
            <a:spLocks noChangeArrowheads="1"/>
          </p:cNvSpPr>
          <p:nvPr/>
        </p:nvSpPr>
        <p:spPr bwMode="auto">
          <a:xfrm>
            <a:off x="1905000" y="1676400"/>
            <a:ext cx="407988" cy="396875"/>
          </a:xfrm>
          <a:prstGeom prst="rect">
            <a:avLst/>
          </a:prstGeom>
          <a:noFill/>
          <a:ln w="9525">
            <a:noFill/>
            <a:miter lim="800000"/>
            <a:headEnd/>
            <a:tailEnd/>
          </a:ln>
          <a:effectLst/>
        </p:spPr>
        <p:txBody>
          <a:bodyPr wrap="none">
            <a:spAutoFit/>
          </a:bodyPr>
          <a:lstStyle/>
          <a:p>
            <a:r>
              <a:rPr lang="en-GB" sz="2000"/>
              <a:t>F</a:t>
            </a:r>
            <a:r>
              <a:rPr lang="en-GB" sz="2000" baseline="-25000"/>
              <a:t>1</a:t>
            </a:r>
          </a:p>
        </p:txBody>
      </p:sp>
      <p:sp>
        <p:nvSpPr>
          <p:cNvPr id="26630" name="AutoShape 6"/>
          <p:cNvSpPr>
            <a:spLocks noChangeArrowheads="1"/>
          </p:cNvSpPr>
          <p:nvPr/>
        </p:nvSpPr>
        <p:spPr bwMode="auto">
          <a:xfrm>
            <a:off x="2400300" y="1828800"/>
            <a:ext cx="228600" cy="228600"/>
          </a:xfrm>
          <a:prstGeom prst="flowChartOr">
            <a:avLst/>
          </a:prstGeom>
          <a:solidFill>
            <a:schemeClr val="accent1"/>
          </a:solidFill>
          <a:ln w="9525">
            <a:solidFill>
              <a:schemeClr val="tx1"/>
            </a:solidFill>
            <a:round/>
            <a:headEnd/>
            <a:tailEnd/>
          </a:ln>
          <a:effectLst/>
        </p:spPr>
        <p:txBody>
          <a:bodyPr wrap="none" anchor="ctr"/>
          <a:lstStyle/>
          <a:p>
            <a:endParaRPr lang="en-AU"/>
          </a:p>
        </p:txBody>
      </p:sp>
      <p:sp>
        <p:nvSpPr>
          <p:cNvPr id="26631" name="Text Box 7"/>
          <p:cNvSpPr txBox="1">
            <a:spLocks noChangeArrowheads="1"/>
          </p:cNvSpPr>
          <p:nvPr/>
        </p:nvSpPr>
        <p:spPr bwMode="auto">
          <a:xfrm>
            <a:off x="1905000" y="3124200"/>
            <a:ext cx="407988" cy="396875"/>
          </a:xfrm>
          <a:prstGeom prst="rect">
            <a:avLst/>
          </a:prstGeom>
          <a:noFill/>
          <a:ln w="9525">
            <a:noFill/>
            <a:miter lim="800000"/>
            <a:headEnd/>
            <a:tailEnd/>
          </a:ln>
          <a:effectLst/>
        </p:spPr>
        <p:txBody>
          <a:bodyPr wrap="none">
            <a:spAutoFit/>
          </a:bodyPr>
          <a:lstStyle/>
          <a:p>
            <a:r>
              <a:rPr lang="en-GB" sz="2000"/>
              <a:t>F</a:t>
            </a:r>
            <a:r>
              <a:rPr lang="en-GB" sz="2000" baseline="-25000"/>
              <a:t>2</a:t>
            </a:r>
          </a:p>
        </p:txBody>
      </p:sp>
      <p:sp>
        <p:nvSpPr>
          <p:cNvPr id="26632" name="Line 8"/>
          <p:cNvSpPr>
            <a:spLocks noChangeShapeType="1"/>
          </p:cNvSpPr>
          <p:nvPr/>
        </p:nvSpPr>
        <p:spPr bwMode="auto">
          <a:xfrm>
            <a:off x="4572000" y="1905000"/>
            <a:ext cx="0" cy="1600200"/>
          </a:xfrm>
          <a:prstGeom prst="line">
            <a:avLst/>
          </a:prstGeom>
          <a:noFill/>
          <a:ln w="9525">
            <a:solidFill>
              <a:schemeClr val="tx1"/>
            </a:solidFill>
            <a:round/>
            <a:headEnd/>
            <a:tailEnd/>
          </a:ln>
          <a:effectLst/>
        </p:spPr>
        <p:txBody>
          <a:bodyPr wrap="none"/>
          <a:lstStyle/>
          <a:p>
            <a:endParaRPr lang="en-AU"/>
          </a:p>
        </p:txBody>
      </p:sp>
      <p:sp>
        <p:nvSpPr>
          <p:cNvPr id="26633" name="AutoShape 9"/>
          <p:cNvSpPr>
            <a:spLocks noChangeArrowheads="1"/>
          </p:cNvSpPr>
          <p:nvPr/>
        </p:nvSpPr>
        <p:spPr bwMode="auto">
          <a:xfrm>
            <a:off x="4457700" y="2476500"/>
            <a:ext cx="228600" cy="228600"/>
          </a:xfrm>
          <a:prstGeom prst="flowChartOr">
            <a:avLst/>
          </a:prstGeom>
          <a:solidFill>
            <a:schemeClr val="folHlink"/>
          </a:solidFill>
          <a:ln w="9525">
            <a:solidFill>
              <a:schemeClr val="tx1"/>
            </a:solidFill>
            <a:round/>
            <a:headEnd/>
            <a:tailEnd/>
          </a:ln>
          <a:effectLst/>
        </p:spPr>
        <p:txBody>
          <a:bodyPr wrap="none" anchor="ctr"/>
          <a:lstStyle/>
          <a:p>
            <a:endParaRPr lang="en-AU"/>
          </a:p>
        </p:txBody>
      </p:sp>
      <p:sp>
        <p:nvSpPr>
          <p:cNvPr id="26634" name="Line 10"/>
          <p:cNvSpPr>
            <a:spLocks noChangeShapeType="1"/>
          </p:cNvSpPr>
          <p:nvPr/>
        </p:nvSpPr>
        <p:spPr bwMode="auto">
          <a:xfrm flipV="1">
            <a:off x="2819400" y="1981200"/>
            <a:ext cx="1524000" cy="0"/>
          </a:xfrm>
          <a:prstGeom prst="line">
            <a:avLst/>
          </a:prstGeom>
          <a:noFill/>
          <a:ln w="57150">
            <a:solidFill>
              <a:schemeClr val="accent2"/>
            </a:solidFill>
            <a:prstDash val="dash"/>
            <a:round/>
            <a:headEnd type="triangle" w="med" len="med"/>
            <a:tailEnd type="triangle" w="med" len="med"/>
          </a:ln>
          <a:effectLst/>
        </p:spPr>
        <p:txBody>
          <a:bodyPr wrap="none"/>
          <a:lstStyle/>
          <a:p>
            <a:endParaRPr lang="en-AU"/>
          </a:p>
        </p:txBody>
      </p:sp>
      <p:sp>
        <p:nvSpPr>
          <p:cNvPr id="26635" name="Line 11"/>
          <p:cNvSpPr>
            <a:spLocks noChangeShapeType="1"/>
          </p:cNvSpPr>
          <p:nvPr/>
        </p:nvSpPr>
        <p:spPr bwMode="auto">
          <a:xfrm flipV="1">
            <a:off x="2819400" y="3276600"/>
            <a:ext cx="1524000" cy="0"/>
          </a:xfrm>
          <a:prstGeom prst="line">
            <a:avLst/>
          </a:prstGeom>
          <a:noFill/>
          <a:ln w="57150">
            <a:solidFill>
              <a:schemeClr val="accent2"/>
            </a:solidFill>
            <a:prstDash val="dash"/>
            <a:round/>
            <a:headEnd type="triangle" w="med" len="med"/>
            <a:tailEnd type="triangle" w="med" len="med"/>
          </a:ln>
          <a:effectLst/>
        </p:spPr>
        <p:txBody>
          <a:bodyPr wrap="none"/>
          <a:lstStyle/>
          <a:p>
            <a:endParaRPr lang="en-AU"/>
          </a:p>
        </p:txBody>
      </p:sp>
      <p:sp>
        <p:nvSpPr>
          <p:cNvPr id="26636" name="Line 12"/>
          <p:cNvSpPr>
            <a:spLocks noChangeShapeType="1"/>
          </p:cNvSpPr>
          <p:nvPr/>
        </p:nvSpPr>
        <p:spPr bwMode="auto">
          <a:xfrm flipH="1" flipV="1">
            <a:off x="4800600" y="1828800"/>
            <a:ext cx="0" cy="609600"/>
          </a:xfrm>
          <a:prstGeom prst="line">
            <a:avLst/>
          </a:prstGeom>
          <a:noFill/>
          <a:ln w="57150">
            <a:solidFill>
              <a:schemeClr val="accent1"/>
            </a:solidFill>
            <a:round/>
            <a:headEnd/>
            <a:tailEnd type="triangle" w="med" len="med"/>
          </a:ln>
          <a:effectLst/>
        </p:spPr>
        <p:txBody>
          <a:bodyPr wrap="none"/>
          <a:lstStyle/>
          <a:p>
            <a:endParaRPr lang="en-AU"/>
          </a:p>
        </p:txBody>
      </p:sp>
      <p:sp>
        <p:nvSpPr>
          <p:cNvPr id="26637" name="Line 13"/>
          <p:cNvSpPr>
            <a:spLocks noChangeShapeType="1"/>
          </p:cNvSpPr>
          <p:nvPr/>
        </p:nvSpPr>
        <p:spPr bwMode="auto">
          <a:xfrm flipH="1">
            <a:off x="4800600" y="2705100"/>
            <a:ext cx="0" cy="685800"/>
          </a:xfrm>
          <a:prstGeom prst="line">
            <a:avLst/>
          </a:prstGeom>
          <a:noFill/>
          <a:ln w="57150">
            <a:solidFill>
              <a:schemeClr val="accent1"/>
            </a:solidFill>
            <a:round/>
            <a:headEnd/>
            <a:tailEnd type="triangle" w="med" len="med"/>
          </a:ln>
          <a:effectLst/>
        </p:spPr>
        <p:txBody>
          <a:bodyPr wrap="none"/>
          <a:lstStyle/>
          <a:p>
            <a:endParaRPr lang="en-AU"/>
          </a:p>
        </p:txBody>
      </p:sp>
      <p:sp>
        <p:nvSpPr>
          <p:cNvPr id="26638" name="Text Box 14"/>
          <p:cNvSpPr txBox="1">
            <a:spLocks noChangeArrowheads="1"/>
          </p:cNvSpPr>
          <p:nvPr/>
        </p:nvSpPr>
        <p:spPr bwMode="auto">
          <a:xfrm>
            <a:off x="4953000" y="2362200"/>
            <a:ext cx="471488" cy="457200"/>
          </a:xfrm>
          <a:prstGeom prst="rect">
            <a:avLst/>
          </a:prstGeom>
          <a:noFill/>
          <a:ln w="9525">
            <a:noFill/>
            <a:miter lim="800000"/>
            <a:headEnd/>
            <a:tailEnd/>
          </a:ln>
          <a:effectLst/>
        </p:spPr>
        <p:txBody>
          <a:bodyPr wrap="none">
            <a:spAutoFit/>
          </a:bodyPr>
          <a:lstStyle/>
          <a:p>
            <a:r>
              <a:rPr lang="en-GB"/>
              <a:t>W</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a:r>
              <a:rPr lang="en-GB"/>
              <a:t>Set 4 - Drill 3</a:t>
            </a:r>
          </a:p>
        </p:txBody>
      </p:sp>
      <p:sp>
        <p:nvSpPr>
          <p:cNvPr id="27651" name="Rectangle 3"/>
          <p:cNvSpPr>
            <a:spLocks noGrp="1" noChangeArrowheads="1"/>
          </p:cNvSpPr>
          <p:nvPr>
            <p:ph type="body" idx="1"/>
          </p:nvPr>
        </p:nvSpPr>
        <p:spPr>
          <a:xfrm>
            <a:off x="1066800" y="3962400"/>
            <a:ext cx="7696200" cy="2286000"/>
          </a:xfrm>
        </p:spPr>
        <p:txBody>
          <a:bodyPr/>
          <a:lstStyle/>
          <a:p>
            <a:pPr>
              <a:buFont typeface="Monotype Sorts" pitchFamily="2" charset="2"/>
              <a:buChar char="o"/>
            </a:pPr>
            <a:r>
              <a:rPr lang="en-GB" sz="2800"/>
              <a:t>W receives alternate balls from F</a:t>
            </a:r>
            <a:r>
              <a:rPr lang="en-GB" sz="2800" baseline="-25000"/>
              <a:t>1</a:t>
            </a:r>
            <a:r>
              <a:rPr lang="en-GB" sz="2800"/>
              <a:t> and F</a:t>
            </a:r>
            <a:r>
              <a:rPr lang="en-GB" sz="2800" baseline="-25000"/>
              <a:t>2</a:t>
            </a:r>
            <a:r>
              <a:rPr lang="en-GB" sz="2800"/>
              <a:t> .</a:t>
            </a:r>
          </a:p>
          <a:p>
            <a:pPr>
              <a:buFont typeface="Monotype Sorts" pitchFamily="2" charset="2"/>
              <a:buChar char="o"/>
            </a:pPr>
            <a:r>
              <a:rPr lang="en-GB" sz="2800"/>
              <a:t>F</a:t>
            </a:r>
            <a:r>
              <a:rPr lang="en-GB" sz="2800" baseline="-25000"/>
              <a:t>1</a:t>
            </a:r>
            <a:r>
              <a:rPr lang="en-GB" sz="2800"/>
              <a:t> and F</a:t>
            </a:r>
            <a:r>
              <a:rPr lang="en-GB" sz="2800" baseline="-25000"/>
              <a:t>2</a:t>
            </a:r>
            <a:r>
              <a:rPr lang="en-GB" sz="2800"/>
              <a:t> need to be about 3 metres apart. </a:t>
            </a:r>
          </a:p>
          <a:p>
            <a:pPr>
              <a:buFont typeface="Monotype Sorts" pitchFamily="2" charset="2"/>
              <a:buChar char="o"/>
            </a:pPr>
            <a:r>
              <a:rPr lang="en-GB" sz="2800"/>
              <a:t>Work in 30 second cycles.</a:t>
            </a:r>
          </a:p>
        </p:txBody>
      </p:sp>
      <p:sp>
        <p:nvSpPr>
          <p:cNvPr id="27652" name="AutoShape 4"/>
          <p:cNvSpPr>
            <a:spLocks noChangeArrowheads="1"/>
          </p:cNvSpPr>
          <p:nvPr/>
        </p:nvSpPr>
        <p:spPr bwMode="auto">
          <a:xfrm>
            <a:off x="2400300" y="3200400"/>
            <a:ext cx="228600" cy="228600"/>
          </a:xfrm>
          <a:prstGeom prst="flowChartOr">
            <a:avLst/>
          </a:prstGeom>
          <a:solidFill>
            <a:schemeClr val="accent1"/>
          </a:solidFill>
          <a:ln w="9525">
            <a:solidFill>
              <a:schemeClr val="tx1"/>
            </a:solidFill>
            <a:round/>
            <a:headEnd/>
            <a:tailEnd/>
          </a:ln>
          <a:effectLst/>
        </p:spPr>
        <p:txBody>
          <a:bodyPr wrap="none" anchor="ctr"/>
          <a:lstStyle/>
          <a:p>
            <a:endParaRPr lang="en-AU"/>
          </a:p>
        </p:txBody>
      </p:sp>
      <p:sp>
        <p:nvSpPr>
          <p:cNvPr id="27653" name="Text Box 5"/>
          <p:cNvSpPr txBox="1">
            <a:spLocks noChangeArrowheads="1"/>
          </p:cNvSpPr>
          <p:nvPr/>
        </p:nvSpPr>
        <p:spPr bwMode="auto">
          <a:xfrm>
            <a:off x="1905000" y="1676400"/>
            <a:ext cx="407988" cy="396875"/>
          </a:xfrm>
          <a:prstGeom prst="rect">
            <a:avLst/>
          </a:prstGeom>
          <a:noFill/>
          <a:ln w="9525">
            <a:noFill/>
            <a:miter lim="800000"/>
            <a:headEnd/>
            <a:tailEnd/>
          </a:ln>
          <a:effectLst/>
        </p:spPr>
        <p:txBody>
          <a:bodyPr wrap="none">
            <a:spAutoFit/>
          </a:bodyPr>
          <a:lstStyle/>
          <a:p>
            <a:r>
              <a:rPr lang="en-GB" sz="2000"/>
              <a:t>F</a:t>
            </a:r>
            <a:r>
              <a:rPr lang="en-GB" sz="2000" baseline="-25000"/>
              <a:t>1</a:t>
            </a:r>
          </a:p>
        </p:txBody>
      </p:sp>
      <p:sp>
        <p:nvSpPr>
          <p:cNvPr id="27654" name="AutoShape 6"/>
          <p:cNvSpPr>
            <a:spLocks noChangeArrowheads="1"/>
          </p:cNvSpPr>
          <p:nvPr/>
        </p:nvSpPr>
        <p:spPr bwMode="auto">
          <a:xfrm>
            <a:off x="2400300" y="1828800"/>
            <a:ext cx="228600" cy="228600"/>
          </a:xfrm>
          <a:prstGeom prst="flowChartOr">
            <a:avLst/>
          </a:prstGeom>
          <a:solidFill>
            <a:schemeClr val="accent1"/>
          </a:solidFill>
          <a:ln w="9525">
            <a:solidFill>
              <a:schemeClr val="tx1"/>
            </a:solidFill>
            <a:round/>
            <a:headEnd/>
            <a:tailEnd/>
          </a:ln>
          <a:effectLst/>
        </p:spPr>
        <p:txBody>
          <a:bodyPr wrap="none" anchor="ctr"/>
          <a:lstStyle/>
          <a:p>
            <a:endParaRPr lang="en-AU"/>
          </a:p>
        </p:txBody>
      </p:sp>
      <p:sp>
        <p:nvSpPr>
          <p:cNvPr id="27655" name="Text Box 7"/>
          <p:cNvSpPr txBox="1">
            <a:spLocks noChangeArrowheads="1"/>
          </p:cNvSpPr>
          <p:nvPr/>
        </p:nvSpPr>
        <p:spPr bwMode="auto">
          <a:xfrm>
            <a:off x="1905000" y="3124200"/>
            <a:ext cx="407988" cy="396875"/>
          </a:xfrm>
          <a:prstGeom prst="rect">
            <a:avLst/>
          </a:prstGeom>
          <a:noFill/>
          <a:ln w="9525">
            <a:noFill/>
            <a:miter lim="800000"/>
            <a:headEnd/>
            <a:tailEnd/>
          </a:ln>
          <a:effectLst/>
        </p:spPr>
        <p:txBody>
          <a:bodyPr wrap="none">
            <a:spAutoFit/>
          </a:bodyPr>
          <a:lstStyle/>
          <a:p>
            <a:r>
              <a:rPr lang="en-GB" sz="2000"/>
              <a:t>F</a:t>
            </a:r>
            <a:r>
              <a:rPr lang="en-GB" sz="2000" baseline="-25000"/>
              <a:t>2</a:t>
            </a:r>
          </a:p>
        </p:txBody>
      </p:sp>
      <p:sp>
        <p:nvSpPr>
          <p:cNvPr id="27656" name="AutoShape 8"/>
          <p:cNvSpPr>
            <a:spLocks noChangeArrowheads="1"/>
          </p:cNvSpPr>
          <p:nvPr/>
        </p:nvSpPr>
        <p:spPr bwMode="auto">
          <a:xfrm>
            <a:off x="4457700" y="2476500"/>
            <a:ext cx="228600" cy="228600"/>
          </a:xfrm>
          <a:prstGeom prst="flowChartOr">
            <a:avLst/>
          </a:prstGeom>
          <a:solidFill>
            <a:schemeClr val="folHlink"/>
          </a:solidFill>
          <a:ln w="9525">
            <a:solidFill>
              <a:schemeClr val="tx1"/>
            </a:solidFill>
            <a:round/>
            <a:headEnd/>
            <a:tailEnd/>
          </a:ln>
          <a:effectLst/>
        </p:spPr>
        <p:txBody>
          <a:bodyPr wrap="none" anchor="ctr"/>
          <a:lstStyle/>
          <a:p>
            <a:endParaRPr lang="en-AU"/>
          </a:p>
        </p:txBody>
      </p:sp>
      <p:sp>
        <p:nvSpPr>
          <p:cNvPr id="27657" name="Line 9"/>
          <p:cNvSpPr>
            <a:spLocks noChangeShapeType="1"/>
          </p:cNvSpPr>
          <p:nvPr/>
        </p:nvSpPr>
        <p:spPr bwMode="auto">
          <a:xfrm>
            <a:off x="2819400" y="1981200"/>
            <a:ext cx="1524000" cy="533400"/>
          </a:xfrm>
          <a:prstGeom prst="line">
            <a:avLst/>
          </a:prstGeom>
          <a:noFill/>
          <a:ln w="57150">
            <a:solidFill>
              <a:schemeClr val="accent2"/>
            </a:solidFill>
            <a:prstDash val="dash"/>
            <a:round/>
            <a:headEnd type="triangle" w="med" len="med"/>
            <a:tailEnd type="triangle" w="med" len="med"/>
          </a:ln>
          <a:effectLst/>
        </p:spPr>
        <p:txBody>
          <a:bodyPr wrap="none"/>
          <a:lstStyle/>
          <a:p>
            <a:endParaRPr lang="en-AU"/>
          </a:p>
        </p:txBody>
      </p:sp>
      <p:sp>
        <p:nvSpPr>
          <p:cNvPr id="27658" name="Line 10"/>
          <p:cNvSpPr>
            <a:spLocks noChangeShapeType="1"/>
          </p:cNvSpPr>
          <p:nvPr/>
        </p:nvSpPr>
        <p:spPr bwMode="auto">
          <a:xfrm flipV="1">
            <a:off x="2819400" y="2667000"/>
            <a:ext cx="1524000" cy="609600"/>
          </a:xfrm>
          <a:prstGeom prst="line">
            <a:avLst/>
          </a:prstGeom>
          <a:noFill/>
          <a:ln w="57150">
            <a:solidFill>
              <a:schemeClr val="accent2"/>
            </a:solidFill>
            <a:prstDash val="dash"/>
            <a:round/>
            <a:headEnd type="triangle" w="med" len="med"/>
            <a:tailEnd type="triangle" w="med" len="med"/>
          </a:ln>
          <a:effectLst/>
        </p:spPr>
        <p:txBody>
          <a:bodyPr wrap="none"/>
          <a:lstStyle/>
          <a:p>
            <a:endParaRPr lang="en-AU"/>
          </a:p>
        </p:txBody>
      </p:sp>
      <p:sp>
        <p:nvSpPr>
          <p:cNvPr id="27659" name="Text Box 11"/>
          <p:cNvSpPr txBox="1">
            <a:spLocks noChangeArrowheads="1"/>
          </p:cNvSpPr>
          <p:nvPr/>
        </p:nvSpPr>
        <p:spPr bwMode="auto">
          <a:xfrm>
            <a:off x="4800600" y="2362200"/>
            <a:ext cx="471488" cy="457200"/>
          </a:xfrm>
          <a:prstGeom prst="rect">
            <a:avLst/>
          </a:prstGeom>
          <a:noFill/>
          <a:ln w="9525">
            <a:noFill/>
            <a:miter lim="800000"/>
            <a:headEnd/>
            <a:tailEnd/>
          </a:ln>
          <a:effectLst/>
        </p:spPr>
        <p:txBody>
          <a:bodyPr wrap="none">
            <a:spAutoFit/>
          </a:bodyPr>
          <a:lstStyle/>
          <a:p>
            <a:r>
              <a:rPr lang="en-GB"/>
              <a:t>W</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r"/>
            <a:r>
              <a:rPr lang="en-GB"/>
              <a:t>Set 4 - Drill 4</a:t>
            </a:r>
          </a:p>
        </p:txBody>
      </p:sp>
      <p:sp>
        <p:nvSpPr>
          <p:cNvPr id="28675" name="Rectangle 3"/>
          <p:cNvSpPr>
            <a:spLocks noGrp="1" noChangeArrowheads="1"/>
          </p:cNvSpPr>
          <p:nvPr>
            <p:ph type="body" idx="1"/>
          </p:nvPr>
        </p:nvSpPr>
        <p:spPr>
          <a:xfrm>
            <a:off x="1066800" y="4114800"/>
            <a:ext cx="7696200" cy="2133600"/>
          </a:xfrm>
        </p:spPr>
        <p:txBody>
          <a:bodyPr/>
          <a:lstStyle/>
          <a:p>
            <a:pPr>
              <a:buFont typeface="Monotype Sorts" pitchFamily="2" charset="2"/>
              <a:buChar char="o"/>
            </a:pPr>
            <a:r>
              <a:rPr lang="en-GB" sz="2400"/>
              <a:t>W receives alternate balls from F</a:t>
            </a:r>
            <a:r>
              <a:rPr lang="en-GB" sz="2400" baseline="-25000"/>
              <a:t>1</a:t>
            </a:r>
            <a:r>
              <a:rPr lang="en-GB" sz="2400"/>
              <a:t> and F</a:t>
            </a:r>
            <a:r>
              <a:rPr lang="en-GB" sz="2400" baseline="-25000"/>
              <a:t>2</a:t>
            </a:r>
            <a:r>
              <a:rPr lang="en-GB" sz="2400"/>
              <a:t> .</a:t>
            </a:r>
          </a:p>
          <a:p>
            <a:pPr>
              <a:buFont typeface="Monotype Sorts" pitchFamily="2" charset="2"/>
              <a:buChar char="o"/>
            </a:pPr>
            <a:r>
              <a:rPr lang="en-GB" sz="2400"/>
              <a:t>F</a:t>
            </a:r>
            <a:r>
              <a:rPr lang="en-GB" sz="2400" baseline="-25000"/>
              <a:t>1</a:t>
            </a:r>
            <a:r>
              <a:rPr lang="en-GB" sz="2400"/>
              <a:t> and F</a:t>
            </a:r>
            <a:r>
              <a:rPr lang="en-GB" sz="2400" baseline="-25000"/>
              <a:t>2</a:t>
            </a:r>
            <a:r>
              <a:rPr lang="en-GB" sz="2400"/>
              <a:t> need to start about 3 metres apart (as drill 3) but keep moving away from where the previous throw was made. (But no more than about 150</a:t>
            </a:r>
            <a:r>
              <a:rPr lang="en-GB" sz="2400" baseline="30000"/>
              <a:t>o </a:t>
            </a:r>
            <a:r>
              <a:rPr lang="en-GB" sz="2400"/>
              <a:t>apart). </a:t>
            </a:r>
          </a:p>
          <a:p>
            <a:pPr>
              <a:buFont typeface="Monotype Sorts" pitchFamily="2" charset="2"/>
              <a:buChar char="o"/>
            </a:pPr>
            <a:r>
              <a:rPr lang="en-GB" sz="2400"/>
              <a:t>Work in 30 second cycles.</a:t>
            </a:r>
          </a:p>
        </p:txBody>
      </p:sp>
      <p:sp>
        <p:nvSpPr>
          <p:cNvPr id="28676" name="AutoShape 4"/>
          <p:cNvSpPr>
            <a:spLocks noChangeArrowheads="1"/>
          </p:cNvSpPr>
          <p:nvPr/>
        </p:nvSpPr>
        <p:spPr bwMode="auto">
          <a:xfrm>
            <a:off x="2400300" y="3200400"/>
            <a:ext cx="228600" cy="228600"/>
          </a:xfrm>
          <a:prstGeom prst="flowChartOr">
            <a:avLst/>
          </a:prstGeom>
          <a:solidFill>
            <a:schemeClr val="accent1"/>
          </a:solidFill>
          <a:ln w="9525">
            <a:solidFill>
              <a:schemeClr val="tx1"/>
            </a:solidFill>
            <a:round/>
            <a:headEnd/>
            <a:tailEnd/>
          </a:ln>
          <a:effectLst/>
        </p:spPr>
        <p:txBody>
          <a:bodyPr wrap="none" anchor="ctr"/>
          <a:lstStyle/>
          <a:p>
            <a:endParaRPr lang="en-AU"/>
          </a:p>
        </p:txBody>
      </p:sp>
      <p:sp>
        <p:nvSpPr>
          <p:cNvPr id="28677" name="Text Box 5"/>
          <p:cNvSpPr txBox="1">
            <a:spLocks noChangeArrowheads="1"/>
          </p:cNvSpPr>
          <p:nvPr/>
        </p:nvSpPr>
        <p:spPr bwMode="auto">
          <a:xfrm>
            <a:off x="1905000" y="1676400"/>
            <a:ext cx="407988" cy="396875"/>
          </a:xfrm>
          <a:prstGeom prst="rect">
            <a:avLst/>
          </a:prstGeom>
          <a:noFill/>
          <a:ln w="9525">
            <a:noFill/>
            <a:miter lim="800000"/>
            <a:headEnd/>
            <a:tailEnd/>
          </a:ln>
          <a:effectLst/>
        </p:spPr>
        <p:txBody>
          <a:bodyPr wrap="none">
            <a:spAutoFit/>
          </a:bodyPr>
          <a:lstStyle/>
          <a:p>
            <a:r>
              <a:rPr lang="en-GB" sz="2000"/>
              <a:t>F</a:t>
            </a:r>
            <a:r>
              <a:rPr lang="en-GB" sz="2000" baseline="-25000"/>
              <a:t>1</a:t>
            </a:r>
          </a:p>
        </p:txBody>
      </p:sp>
      <p:sp>
        <p:nvSpPr>
          <p:cNvPr id="28678" name="AutoShape 6"/>
          <p:cNvSpPr>
            <a:spLocks noChangeArrowheads="1"/>
          </p:cNvSpPr>
          <p:nvPr/>
        </p:nvSpPr>
        <p:spPr bwMode="auto">
          <a:xfrm>
            <a:off x="2400300" y="1828800"/>
            <a:ext cx="228600" cy="228600"/>
          </a:xfrm>
          <a:prstGeom prst="flowChartOr">
            <a:avLst/>
          </a:prstGeom>
          <a:solidFill>
            <a:schemeClr val="accent1"/>
          </a:solidFill>
          <a:ln w="9525">
            <a:solidFill>
              <a:schemeClr val="tx1"/>
            </a:solidFill>
            <a:round/>
            <a:headEnd/>
            <a:tailEnd/>
          </a:ln>
          <a:effectLst/>
        </p:spPr>
        <p:txBody>
          <a:bodyPr wrap="none" anchor="ctr"/>
          <a:lstStyle/>
          <a:p>
            <a:endParaRPr lang="en-AU"/>
          </a:p>
        </p:txBody>
      </p:sp>
      <p:sp>
        <p:nvSpPr>
          <p:cNvPr id="28679" name="Text Box 7"/>
          <p:cNvSpPr txBox="1">
            <a:spLocks noChangeArrowheads="1"/>
          </p:cNvSpPr>
          <p:nvPr/>
        </p:nvSpPr>
        <p:spPr bwMode="auto">
          <a:xfrm>
            <a:off x="1905000" y="3124200"/>
            <a:ext cx="407988" cy="396875"/>
          </a:xfrm>
          <a:prstGeom prst="rect">
            <a:avLst/>
          </a:prstGeom>
          <a:noFill/>
          <a:ln w="9525">
            <a:noFill/>
            <a:miter lim="800000"/>
            <a:headEnd/>
            <a:tailEnd/>
          </a:ln>
          <a:effectLst/>
        </p:spPr>
        <p:txBody>
          <a:bodyPr wrap="none">
            <a:spAutoFit/>
          </a:bodyPr>
          <a:lstStyle/>
          <a:p>
            <a:r>
              <a:rPr lang="en-GB" sz="2000"/>
              <a:t>F</a:t>
            </a:r>
            <a:r>
              <a:rPr lang="en-GB" sz="2000" baseline="-25000"/>
              <a:t>2</a:t>
            </a:r>
          </a:p>
        </p:txBody>
      </p:sp>
      <p:sp>
        <p:nvSpPr>
          <p:cNvPr id="28680" name="AutoShape 8"/>
          <p:cNvSpPr>
            <a:spLocks noChangeArrowheads="1"/>
          </p:cNvSpPr>
          <p:nvPr/>
        </p:nvSpPr>
        <p:spPr bwMode="auto">
          <a:xfrm>
            <a:off x="4457700" y="2476500"/>
            <a:ext cx="228600" cy="228600"/>
          </a:xfrm>
          <a:prstGeom prst="flowChartOr">
            <a:avLst/>
          </a:prstGeom>
          <a:solidFill>
            <a:schemeClr val="folHlink"/>
          </a:solidFill>
          <a:ln w="9525">
            <a:solidFill>
              <a:schemeClr val="tx1"/>
            </a:solidFill>
            <a:round/>
            <a:headEnd/>
            <a:tailEnd/>
          </a:ln>
          <a:effectLst/>
        </p:spPr>
        <p:txBody>
          <a:bodyPr wrap="none" anchor="ctr"/>
          <a:lstStyle/>
          <a:p>
            <a:endParaRPr lang="en-AU"/>
          </a:p>
        </p:txBody>
      </p:sp>
      <p:sp>
        <p:nvSpPr>
          <p:cNvPr id="28681" name="Line 9"/>
          <p:cNvSpPr>
            <a:spLocks noChangeShapeType="1"/>
          </p:cNvSpPr>
          <p:nvPr/>
        </p:nvSpPr>
        <p:spPr bwMode="auto">
          <a:xfrm>
            <a:off x="2819400" y="1981200"/>
            <a:ext cx="1524000" cy="533400"/>
          </a:xfrm>
          <a:prstGeom prst="line">
            <a:avLst/>
          </a:prstGeom>
          <a:noFill/>
          <a:ln w="57150">
            <a:solidFill>
              <a:schemeClr val="accent2"/>
            </a:solidFill>
            <a:prstDash val="dash"/>
            <a:round/>
            <a:headEnd type="triangle" w="med" len="med"/>
            <a:tailEnd type="triangle" w="med" len="med"/>
          </a:ln>
          <a:effectLst/>
        </p:spPr>
        <p:txBody>
          <a:bodyPr wrap="none"/>
          <a:lstStyle/>
          <a:p>
            <a:endParaRPr lang="en-AU"/>
          </a:p>
        </p:txBody>
      </p:sp>
      <p:sp>
        <p:nvSpPr>
          <p:cNvPr id="28682" name="Line 10"/>
          <p:cNvSpPr>
            <a:spLocks noChangeShapeType="1"/>
          </p:cNvSpPr>
          <p:nvPr/>
        </p:nvSpPr>
        <p:spPr bwMode="auto">
          <a:xfrm flipV="1">
            <a:off x="2819400" y="2667000"/>
            <a:ext cx="1524000" cy="609600"/>
          </a:xfrm>
          <a:prstGeom prst="line">
            <a:avLst/>
          </a:prstGeom>
          <a:noFill/>
          <a:ln w="57150">
            <a:solidFill>
              <a:schemeClr val="accent2"/>
            </a:solidFill>
            <a:prstDash val="dash"/>
            <a:round/>
            <a:headEnd type="triangle" w="med" len="med"/>
            <a:tailEnd type="triangle" w="med" len="med"/>
          </a:ln>
          <a:effectLst/>
        </p:spPr>
        <p:txBody>
          <a:bodyPr wrap="none"/>
          <a:lstStyle/>
          <a:p>
            <a:endParaRPr lang="en-AU"/>
          </a:p>
        </p:txBody>
      </p:sp>
      <p:sp>
        <p:nvSpPr>
          <p:cNvPr id="28683" name="Text Box 11"/>
          <p:cNvSpPr txBox="1">
            <a:spLocks noChangeArrowheads="1"/>
          </p:cNvSpPr>
          <p:nvPr/>
        </p:nvSpPr>
        <p:spPr bwMode="auto">
          <a:xfrm>
            <a:off x="4800600" y="2362200"/>
            <a:ext cx="471488" cy="457200"/>
          </a:xfrm>
          <a:prstGeom prst="rect">
            <a:avLst/>
          </a:prstGeom>
          <a:noFill/>
          <a:ln w="9525">
            <a:noFill/>
            <a:miter lim="800000"/>
            <a:headEnd/>
            <a:tailEnd/>
          </a:ln>
          <a:effectLst/>
        </p:spPr>
        <p:txBody>
          <a:bodyPr wrap="none">
            <a:spAutoFit/>
          </a:bodyPr>
          <a:lstStyle/>
          <a:p>
            <a:r>
              <a:rPr lang="en-GB"/>
              <a:t>W</a:t>
            </a:r>
          </a:p>
        </p:txBody>
      </p:sp>
      <p:sp>
        <p:nvSpPr>
          <p:cNvPr id="28684" name="AutoShape 12"/>
          <p:cNvSpPr>
            <a:spLocks noChangeArrowheads="1"/>
          </p:cNvSpPr>
          <p:nvPr/>
        </p:nvSpPr>
        <p:spPr bwMode="auto">
          <a:xfrm rot="-2015731">
            <a:off x="2286000" y="1143000"/>
            <a:ext cx="1327150" cy="455613"/>
          </a:xfrm>
          <a:custGeom>
            <a:avLst/>
            <a:gdLst>
              <a:gd name="G0" fmla="+- 1519361 0 0"/>
              <a:gd name="G1" fmla="+- -11796480 0 0"/>
              <a:gd name="G2" fmla="+- 1519361 0 -11796480"/>
              <a:gd name="G3" fmla="+- 10800 0 0"/>
              <a:gd name="G4" fmla="+- 0 0 1519361"/>
              <a:gd name="T0" fmla="*/ 360 256 1"/>
              <a:gd name="T1" fmla="*/ 0 256 1"/>
              <a:gd name="G5" fmla="+- G2 T0 T1"/>
              <a:gd name="G6" fmla="?: G2 G2 G5"/>
              <a:gd name="G7" fmla="+- 0 0 G6"/>
              <a:gd name="G8" fmla="+- 8537 0 0"/>
              <a:gd name="G9" fmla="+- 0 0 -11796480"/>
              <a:gd name="G10" fmla="+- 8537 0 2700"/>
              <a:gd name="G11" fmla="cos G10 1519361"/>
              <a:gd name="G12" fmla="sin G10 1519361"/>
              <a:gd name="G13" fmla="cos 13500 1519361"/>
              <a:gd name="G14" fmla="sin 13500 1519361"/>
              <a:gd name="G15" fmla="+- G11 10800 0"/>
              <a:gd name="G16" fmla="+- G12 10800 0"/>
              <a:gd name="G17" fmla="+- G13 10800 0"/>
              <a:gd name="G18" fmla="+- G14 10800 0"/>
              <a:gd name="G19" fmla="*/ 8537 1 2"/>
              <a:gd name="G20" fmla="+- G19 5400 0"/>
              <a:gd name="G21" fmla="cos G20 1519361"/>
              <a:gd name="G22" fmla="sin G20 1519361"/>
              <a:gd name="G23" fmla="+- G21 10800 0"/>
              <a:gd name="G24" fmla="+- G12 G23 G22"/>
              <a:gd name="G25" fmla="+- G22 G23 G11"/>
              <a:gd name="G26" fmla="cos 10800 1519361"/>
              <a:gd name="G27" fmla="sin 10800 1519361"/>
              <a:gd name="G28" fmla="cos 8537 1519361"/>
              <a:gd name="G29" fmla="sin 8537 1519361"/>
              <a:gd name="G30" fmla="+- G26 10800 0"/>
              <a:gd name="G31" fmla="+- G27 10800 0"/>
              <a:gd name="G32" fmla="+- G28 10800 0"/>
              <a:gd name="G33" fmla="+- G29 10800 0"/>
              <a:gd name="G34" fmla="+- G19 5400 0"/>
              <a:gd name="G35" fmla="cos G34 -11796480"/>
              <a:gd name="G36" fmla="sin G34 -11796480"/>
              <a:gd name="G37" fmla="+/ -11796480 1519361 2"/>
              <a:gd name="T2" fmla="*/ 180 256 1"/>
              <a:gd name="T3" fmla="*/ 0 256 1"/>
              <a:gd name="G38" fmla="+- G37 T2 T3"/>
              <a:gd name="G39" fmla="?: G2 G37 G38"/>
              <a:gd name="G40" fmla="cos 10800 G39"/>
              <a:gd name="G41" fmla="sin 10800 G39"/>
              <a:gd name="G42" fmla="cos 8537 G39"/>
              <a:gd name="G43" fmla="sin 8537 G39"/>
              <a:gd name="G44" fmla="+- G40 10800 0"/>
              <a:gd name="G45" fmla="+- G41 10800 0"/>
              <a:gd name="G46" fmla="+- G42 10800 0"/>
              <a:gd name="G47" fmla="+- G43 10800 0"/>
              <a:gd name="G48" fmla="+- G35 10800 0"/>
              <a:gd name="G49" fmla="+- G36 10800 0"/>
              <a:gd name="T4" fmla="*/ 12970 w 21600"/>
              <a:gd name="T5" fmla="*/ 220 h 21600"/>
              <a:gd name="T6" fmla="*/ 1131 w 21600"/>
              <a:gd name="T7" fmla="*/ 10800 h 21600"/>
              <a:gd name="T8" fmla="*/ 12515 w 21600"/>
              <a:gd name="T9" fmla="*/ 2437 h 21600"/>
              <a:gd name="T10" fmla="*/ 23209 w 21600"/>
              <a:gd name="T11" fmla="*/ 16114 h 21600"/>
              <a:gd name="T12" fmla="*/ 18179 w 21600"/>
              <a:gd name="T13" fmla="*/ 18129 h 21600"/>
              <a:gd name="T14" fmla="*/ 16165 w 21600"/>
              <a:gd name="T15" fmla="*/ 13097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8647" y="14160"/>
                </a:moveTo>
                <a:cubicBezTo>
                  <a:pt x="19102" y="13098"/>
                  <a:pt x="19337" y="11955"/>
                  <a:pt x="19337" y="10800"/>
                </a:cubicBezTo>
                <a:cubicBezTo>
                  <a:pt x="19337" y="6085"/>
                  <a:pt x="15514" y="2263"/>
                  <a:pt x="10800" y="2263"/>
                </a:cubicBezTo>
                <a:cubicBezTo>
                  <a:pt x="6085" y="2263"/>
                  <a:pt x="2263" y="6085"/>
                  <a:pt x="2263" y="10800"/>
                </a:cubicBezTo>
                <a:lnTo>
                  <a:pt x="0" y="10800"/>
                </a:lnTo>
                <a:cubicBezTo>
                  <a:pt x="0" y="4835"/>
                  <a:pt x="4835" y="0"/>
                  <a:pt x="10800" y="0"/>
                </a:cubicBezTo>
                <a:cubicBezTo>
                  <a:pt x="16764" y="0"/>
                  <a:pt x="21600" y="4835"/>
                  <a:pt x="21600" y="10800"/>
                </a:cubicBezTo>
                <a:cubicBezTo>
                  <a:pt x="21600" y="12261"/>
                  <a:pt x="21303" y="13708"/>
                  <a:pt x="20727" y="15051"/>
                </a:cubicBezTo>
                <a:lnTo>
                  <a:pt x="23209" y="16114"/>
                </a:lnTo>
                <a:lnTo>
                  <a:pt x="18179" y="18129"/>
                </a:lnTo>
                <a:lnTo>
                  <a:pt x="16165" y="13097"/>
                </a:lnTo>
                <a:lnTo>
                  <a:pt x="18647" y="14160"/>
                </a:lnTo>
                <a:close/>
              </a:path>
            </a:pathLst>
          </a:custGeom>
          <a:solidFill>
            <a:schemeClr val="accent1"/>
          </a:solidFill>
          <a:ln w="9525">
            <a:solidFill>
              <a:schemeClr val="tx1"/>
            </a:solidFill>
            <a:miter lim="800000"/>
            <a:headEnd/>
            <a:tailEnd/>
          </a:ln>
          <a:effectLst/>
        </p:spPr>
        <p:txBody>
          <a:bodyPr wrap="none" anchor="ctr"/>
          <a:lstStyle/>
          <a:p>
            <a:endParaRPr lang="en-AU"/>
          </a:p>
        </p:txBody>
      </p:sp>
      <p:sp>
        <p:nvSpPr>
          <p:cNvPr id="28685" name="AutoShape 13"/>
          <p:cNvSpPr>
            <a:spLocks noChangeArrowheads="1"/>
          </p:cNvSpPr>
          <p:nvPr/>
        </p:nvSpPr>
        <p:spPr bwMode="auto">
          <a:xfrm rot="11422229" flipH="1">
            <a:off x="2514600" y="3352800"/>
            <a:ext cx="1457325" cy="601663"/>
          </a:xfrm>
          <a:custGeom>
            <a:avLst/>
            <a:gdLst>
              <a:gd name="G0" fmla="+- 1519361 0 0"/>
              <a:gd name="G1" fmla="+- -11796480 0 0"/>
              <a:gd name="G2" fmla="+- 1519361 0 -11796480"/>
              <a:gd name="G3" fmla="+- 10800 0 0"/>
              <a:gd name="G4" fmla="+- 0 0 1519361"/>
              <a:gd name="T0" fmla="*/ 360 256 1"/>
              <a:gd name="T1" fmla="*/ 0 256 1"/>
              <a:gd name="G5" fmla="+- G2 T0 T1"/>
              <a:gd name="G6" fmla="?: G2 G2 G5"/>
              <a:gd name="G7" fmla="+- 0 0 G6"/>
              <a:gd name="G8" fmla="+- 8537 0 0"/>
              <a:gd name="G9" fmla="+- 0 0 -11796480"/>
              <a:gd name="G10" fmla="+- 8537 0 2700"/>
              <a:gd name="G11" fmla="cos G10 1519361"/>
              <a:gd name="G12" fmla="sin G10 1519361"/>
              <a:gd name="G13" fmla="cos 13500 1519361"/>
              <a:gd name="G14" fmla="sin 13500 1519361"/>
              <a:gd name="G15" fmla="+- G11 10800 0"/>
              <a:gd name="G16" fmla="+- G12 10800 0"/>
              <a:gd name="G17" fmla="+- G13 10800 0"/>
              <a:gd name="G18" fmla="+- G14 10800 0"/>
              <a:gd name="G19" fmla="*/ 8537 1 2"/>
              <a:gd name="G20" fmla="+- G19 5400 0"/>
              <a:gd name="G21" fmla="cos G20 1519361"/>
              <a:gd name="G22" fmla="sin G20 1519361"/>
              <a:gd name="G23" fmla="+- G21 10800 0"/>
              <a:gd name="G24" fmla="+- G12 G23 G22"/>
              <a:gd name="G25" fmla="+- G22 G23 G11"/>
              <a:gd name="G26" fmla="cos 10800 1519361"/>
              <a:gd name="G27" fmla="sin 10800 1519361"/>
              <a:gd name="G28" fmla="cos 8537 1519361"/>
              <a:gd name="G29" fmla="sin 8537 1519361"/>
              <a:gd name="G30" fmla="+- G26 10800 0"/>
              <a:gd name="G31" fmla="+- G27 10800 0"/>
              <a:gd name="G32" fmla="+- G28 10800 0"/>
              <a:gd name="G33" fmla="+- G29 10800 0"/>
              <a:gd name="G34" fmla="+- G19 5400 0"/>
              <a:gd name="G35" fmla="cos G34 -11796480"/>
              <a:gd name="G36" fmla="sin G34 -11796480"/>
              <a:gd name="G37" fmla="+/ -11796480 1519361 2"/>
              <a:gd name="T2" fmla="*/ 180 256 1"/>
              <a:gd name="T3" fmla="*/ 0 256 1"/>
              <a:gd name="G38" fmla="+- G37 T2 T3"/>
              <a:gd name="G39" fmla="?: G2 G37 G38"/>
              <a:gd name="G40" fmla="cos 10800 G39"/>
              <a:gd name="G41" fmla="sin 10800 G39"/>
              <a:gd name="G42" fmla="cos 8537 G39"/>
              <a:gd name="G43" fmla="sin 8537 G39"/>
              <a:gd name="G44" fmla="+- G40 10800 0"/>
              <a:gd name="G45" fmla="+- G41 10800 0"/>
              <a:gd name="G46" fmla="+- G42 10800 0"/>
              <a:gd name="G47" fmla="+- G43 10800 0"/>
              <a:gd name="G48" fmla="+- G35 10800 0"/>
              <a:gd name="G49" fmla="+- G36 10800 0"/>
              <a:gd name="T4" fmla="*/ 12970 w 21600"/>
              <a:gd name="T5" fmla="*/ 220 h 21600"/>
              <a:gd name="T6" fmla="*/ 1131 w 21600"/>
              <a:gd name="T7" fmla="*/ 10800 h 21600"/>
              <a:gd name="T8" fmla="*/ 12515 w 21600"/>
              <a:gd name="T9" fmla="*/ 2437 h 21600"/>
              <a:gd name="T10" fmla="*/ 23209 w 21600"/>
              <a:gd name="T11" fmla="*/ 16114 h 21600"/>
              <a:gd name="T12" fmla="*/ 18179 w 21600"/>
              <a:gd name="T13" fmla="*/ 18129 h 21600"/>
              <a:gd name="T14" fmla="*/ 16165 w 21600"/>
              <a:gd name="T15" fmla="*/ 13097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8647" y="14160"/>
                </a:moveTo>
                <a:cubicBezTo>
                  <a:pt x="19102" y="13098"/>
                  <a:pt x="19337" y="11955"/>
                  <a:pt x="19337" y="10800"/>
                </a:cubicBezTo>
                <a:cubicBezTo>
                  <a:pt x="19337" y="6085"/>
                  <a:pt x="15514" y="2263"/>
                  <a:pt x="10800" y="2263"/>
                </a:cubicBezTo>
                <a:cubicBezTo>
                  <a:pt x="6085" y="2263"/>
                  <a:pt x="2263" y="6085"/>
                  <a:pt x="2263" y="10800"/>
                </a:cubicBezTo>
                <a:lnTo>
                  <a:pt x="0" y="10800"/>
                </a:lnTo>
                <a:cubicBezTo>
                  <a:pt x="0" y="4835"/>
                  <a:pt x="4835" y="0"/>
                  <a:pt x="10800" y="0"/>
                </a:cubicBezTo>
                <a:cubicBezTo>
                  <a:pt x="16764" y="0"/>
                  <a:pt x="21600" y="4835"/>
                  <a:pt x="21600" y="10800"/>
                </a:cubicBezTo>
                <a:cubicBezTo>
                  <a:pt x="21600" y="12261"/>
                  <a:pt x="21303" y="13708"/>
                  <a:pt x="20727" y="15051"/>
                </a:cubicBezTo>
                <a:lnTo>
                  <a:pt x="23209" y="16114"/>
                </a:lnTo>
                <a:lnTo>
                  <a:pt x="18179" y="18129"/>
                </a:lnTo>
                <a:lnTo>
                  <a:pt x="16165" y="13097"/>
                </a:lnTo>
                <a:lnTo>
                  <a:pt x="18647" y="14160"/>
                </a:lnTo>
                <a:close/>
              </a:path>
            </a:pathLst>
          </a:custGeom>
          <a:solidFill>
            <a:schemeClr val="accent1"/>
          </a:solidFill>
          <a:ln w="9525">
            <a:solidFill>
              <a:schemeClr val="tx1"/>
            </a:solidFill>
            <a:miter lim="800000"/>
            <a:headEnd/>
            <a:tailEnd/>
          </a:ln>
          <a:effectLst/>
        </p:spPr>
        <p:txBody>
          <a:bodyPr wrap="none" anchor="ctr"/>
          <a:lstStyle/>
          <a:p>
            <a:endParaRPr lang="en-A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a:r>
              <a:rPr lang="en-GB"/>
              <a:t>Set 4 - Drill 5</a:t>
            </a:r>
          </a:p>
        </p:txBody>
      </p:sp>
      <p:sp>
        <p:nvSpPr>
          <p:cNvPr id="29699" name="Rectangle 3"/>
          <p:cNvSpPr>
            <a:spLocks noGrp="1" noChangeArrowheads="1"/>
          </p:cNvSpPr>
          <p:nvPr>
            <p:ph type="body" idx="1"/>
          </p:nvPr>
        </p:nvSpPr>
        <p:spPr>
          <a:xfrm>
            <a:off x="990600" y="2590800"/>
            <a:ext cx="7620000" cy="3352800"/>
          </a:xfrm>
        </p:spPr>
        <p:txBody>
          <a:bodyPr/>
          <a:lstStyle/>
          <a:p>
            <a:pPr>
              <a:buFont typeface="Monotype Sorts" pitchFamily="2" charset="2"/>
              <a:buChar char="o"/>
            </a:pPr>
            <a:r>
              <a:rPr lang="en-GB" sz="2800"/>
              <a:t>As Drills 3 &amp; 4 but W keeps focused on a spot between the players and tries to keep focused on this spot rather than on the two workers.</a:t>
            </a:r>
          </a:p>
          <a:p>
            <a:pPr>
              <a:buFont typeface="Monotype Sorts" pitchFamily="2" charset="2"/>
              <a:buChar char="o"/>
            </a:pPr>
            <a:r>
              <a:rPr lang="en-GB" sz="2800"/>
              <a:t>With Drill 4 the workers will need to reduce their movements to enable W to keep them in sight.</a:t>
            </a:r>
            <a:endParaRPr lang="en-GB" sz="2800" baseline="-25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a:r>
              <a:rPr lang="en-GB"/>
              <a:t>Set 4 - Drill 6</a:t>
            </a:r>
          </a:p>
        </p:txBody>
      </p:sp>
      <p:sp>
        <p:nvSpPr>
          <p:cNvPr id="30723" name="Rectangle 3"/>
          <p:cNvSpPr>
            <a:spLocks noGrp="1" noChangeArrowheads="1"/>
          </p:cNvSpPr>
          <p:nvPr>
            <p:ph type="body" idx="1"/>
          </p:nvPr>
        </p:nvSpPr>
        <p:spPr>
          <a:xfrm>
            <a:off x="1066800" y="3657600"/>
            <a:ext cx="7696200" cy="2819400"/>
          </a:xfrm>
        </p:spPr>
        <p:txBody>
          <a:bodyPr/>
          <a:lstStyle/>
          <a:p>
            <a:pPr>
              <a:buFont typeface="Monotype Sorts" pitchFamily="2" charset="2"/>
              <a:buChar char="o"/>
            </a:pPr>
            <a:r>
              <a:rPr lang="en-GB" sz="2000"/>
              <a:t>F</a:t>
            </a:r>
            <a:r>
              <a:rPr lang="en-GB" sz="2000" baseline="-25000"/>
              <a:t>1</a:t>
            </a:r>
            <a:r>
              <a:rPr lang="en-GB" sz="2000"/>
              <a:t> and W each start with a ball.</a:t>
            </a:r>
          </a:p>
          <a:p>
            <a:pPr>
              <a:buFont typeface="Monotype Sorts" pitchFamily="2" charset="2"/>
              <a:buChar char="o"/>
            </a:pPr>
            <a:r>
              <a:rPr lang="en-GB" sz="2000"/>
              <a:t>As W tosses her ball straight up into the air, F</a:t>
            </a:r>
            <a:r>
              <a:rPr lang="en-GB" sz="2000" baseline="-25000"/>
              <a:t>1</a:t>
            </a:r>
            <a:r>
              <a:rPr lang="en-GB" sz="2000"/>
              <a:t> passes W the (second) ball which she has to pass on to F</a:t>
            </a:r>
            <a:r>
              <a:rPr lang="en-GB" sz="2000" baseline="-25000"/>
              <a:t>2</a:t>
            </a:r>
            <a:r>
              <a:rPr lang="en-GB" sz="2000"/>
              <a:t> before catch the ball she tossed into the air. The drill is reversed with the ball starting from F</a:t>
            </a:r>
            <a:r>
              <a:rPr lang="en-GB" sz="2000" baseline="-25000"/>
              <a:t>2</a:t>
            </a:r>
            <a:endParaRPr lang="en-GB" sz="2000"/>
          </a:p>
          <a:p>
            <a:pPr>
              <a:buFont typeface="Monotype Sorts" pitchFamily="2" charset="2"/>
              <a:buChar char="o"/>
            </a:pPr>
            <a:r>
              <a:rPr lang="en-GB" sz="2000"/>
              <a:t>Timing is everything, F</a:t>
            </a:r>
            <a:r>
              <a:rPr lang="en-GB" sz="2000" baseline="-25000"/>
              <a:t>1</a:t>
            </a:r>
            <a:r>
              <a:rPr lang="en-GB" sz="2000"/>
              <a:t> needs to pass her ball to W as soon as W tosses her ball. If the toss is too low, the ball falls before W has passed the ball to F</a:t>
            </a:r>
            <a:r>
              <a:rPr lang="en-GB" sz="2000" baseline="-25000"/>
              <a:t>2</a:t>
            </a:r>
            <a:r>
              <a:rPr lang="en-GB" sz="2000"/>
              <a:t>. If the toss is too high it will not fall back into Ws hands.</a:t>
            </a:r>
          </a:p>
          <a:p>
            <a:pPr>
              <a:buFont typeface="Monotype Sorts" pitchFamily="2" charset="2"/>
              <a:buChar char="o"/>
            </a:pPr>
            <a:r>
              <a:rPr lang="en-GB" sz="2000"/>
              <a:t>Work in 30 second cycles.</a:t>
            </a:r>
          </a:p>
        </p:txBody>
      </p:sp>
      <p:sp>
        <p:nvSpPr>
          <p:cNvPr id="30724" name="AutoShape 4"/>
          <p:cNvSpPr>
            <a:spLocks noChangeArrowheads="1"/>
          </p:cNvSpPr>
          <p:nvPr/>
        </p:nvSpPr>
        <p:spPr bwMode="auto">
          <a:xfrm>
            <a:off x="2400300" y="3200400"/>
            <a:ext cx="228600" cy="228600"/>
          </a:xfrm>
          <a:prstGeom prst="flowChartOr">
            <a:avLst/>
          </a:prstGeom>
          <a:solidFill>
            <a:schemeClr val="accent1"/>
          </a:solidFill>
          <a:ln w="9525">
            <a:solidFill>
              <a:schemeClr val="tx1"/>
            </a:solidFill>
            <a:round/>
            <a:headEnd/>
            <a:tailEnd/>
          </a:ln>
          <a:effectLst/>
        </p:spPr>
        <p:txBody>
          <a:bodyPr wrap="none" anchor="ctr"/>
          <a:lstStyle/>
          <a:p>
            <a:endParaRPr lang="en-AU"/>
          </a:p>
        </p:txBody>
      </p:sp>
      <p:sp>
        <p:nvSpPr>
          <p:cNvPr id="30725" name="Text Box 5"/>
          <p:cNvSpPr txBox="1">
            <a:spLocks noChangeArrowheads="1"/>
          </p:cNvSpPr>
          <p:nvPr/>
        </p:nvSpPr>
        <p:spPr bwMode="auto">
          <a:xfrm>
            <a:off x="1905000" y="1676400"/>
            <a:ext cx="407988" cy="396875"/>
          </a:xfrm>
          <a:prstGeom prst="rect">
            <a:avLst/>
          </a:prstGeom>
          <a:noFill/>
          <a:ln w="9525">
            <a:noFill/>
            <a:miter lim="800000"/>
            <a:headEnd/>
            <a:tailEnd/>
          </a:ln>
          <a:effectLst/>
        </p:spPr>
        <p:txBody>
          <a:bodyPr wrap="none">
            <a:spAutoFit/>
          </a:bodyPr>
          <a:lstStyle/>
          <a:p>
            <a:r>
              <a:rPr lang="en-GB" sz="2000"/>
              <a:t>F</a:t>
            </a:r>
            <a:r>
              <a:rPr lang="en-GB" sz="2000" baseline="-25000"/>
              <a:t>1</a:t>
            </a:r>
          </a:p>
        </p:txBody>
      </p:sp>
      <p:sp>
        <p:nvSpPr>
          <p:cNvPr id="30726" name="AutoShape 6"/>
          <p:cNvSpPr>
            <a:spLocks noChangeArrowheads="1"/>
          </p:cNvSpPr>
          <p:nvPr/>
        </p:nvSpPr>
        <p:spPr bwMode="auto">
          <a:xfrm>
            <a:off x="2400300" y="1828800"/>
            <a:ext cx="228600" cy="228600"/>
          </a:xfrm>
          <a:prstGeom prst="flowChartOr">
            <a:avLst/>
          </a:prstGeom>
          <a:solidFill>
            <a:schemeClr val="accent1"/>
          </a:solidFill>
          <a:ln w="9525">
            <a:solidFill>
              <a:schemeClr val="tx1"/>
            </a:solidFill>
            <a:round/>
            <a:headEnd/>
            <a:tailEnd/>
          </a:ln>
          <a:effectLst/>
        </p:spPr>
        <p:txBody>
          <a:bodyPr wrap="none" anchor="ctr"/>
          <a:lstStyle/>
          <a:p>
            <a:endParaRPr lang="en-AU"/>
          </a:p>
        </p:txBody>
      </p:sp>
      <p:sp>
        <p:nvSpPr>
          <p:cNvPr id="30727" name="Text Box 7"/>
          <p:cNvSpPr txBox="1">
            <a:spLocks noChangeArrowheads="1"/>
          </p:cNvSpPr>
          <p:nvPr/>
        </p:nvSpPr>
        <p:spPr bwMode="auto">
          <a:xfrm>
            <a:off x="1905000" y="3124200"/>
            <a:ext cx="407988" cy="396875"/>
          </a:xfrm>
          <a:prstGeom prst="rect">
            <a:avLst/>
          </a:prstGeom>
          <a:noFill/>
          <a:ln w="9525">
            <a:noFill/>
            <a:miter lim="800000"/>
            <a:headEnd/>
            <a:tailEnd/>
          </a:ln>
          <a:effectLst/>
        </p:spPr>
        <p:txBody>
          <a:bodyPr wrap="none">
            <a:spAutoFit/>
          </a:bodyPr>
          <a:lstStyle/>
          <a:p>
            <a:r>
              <a:rPr lang="en-GB" sz="2000"/>
              <a:t>F</a:t>
            </a:r>
            <a:r>
              <a:rPr lang="en-GB" sz="2000" baseline="-25000"/>
              <a:t>2</a:t>
            </a:r>
          </a:p>
        </p:txBody>
      </p:sp>
      <p:sp>
        <p:nvSpPr>
          <p:cNvPr id="30728" name="AutoShape 8"/>
          <p:cNvSpPr>
            <a:spLocks noChangeArrowheads="1"/>
          </p:cNvSpPr>
          <p:nvPr/>
        </p:nvSpPr>
        <p:spPr bwMode="auto">
          <a:xfrm>
            <a:off x="4457700" y="2476500"/>
            <a:ext cx="228600" cy="228600"/>
          </a:xfrm>
          <a:prstGeom prst="flowChartOr">
            <a:avLst/>
          </a:prstGeom>
          <a:solidFill>
            <a:schemeClr val="folHlink"/>
          </a:solidFill>
          <a:ln w="9525">
            <a:solidFill>
              <a:schemeClr val="tx1"/>
            </a:solidFill>
            <a:round/>
            <a:headEnd/>
            <a:tailEnd/>
          </a:ln>
          <a:effectLst/>
        </p:spPr>
        <p:txBody>
          <a:bodyPr wrap="none" anchor="ctr"/>
          <a:lstStyle/>
          <a:p>
            <a:endParaRPr lang="en-AU"/>
          </a:p>
        </p:txBody>
      </p:sp>
      <p:sp>
        <p:nvSpPr>
          <p:cNvPr id="30729" name="Line 9"/>
          <p:cNvSpPr>
            <a:spLocks noChangeShapeType="1"/>
          </p:cNvSpPr>
          <p:nvPr/>
        </p:nvSpPr>
        <p:spPr bwMode="auto">
          <a:xfrm>
            <a:off x="2819400" y="1981200"/>
            <a:ext cx="1524000" cy="533400"/>
          </a:xfrm>
          <a:prstGeom prst="line">
            <a:avLst/>
          </a:prstGeom>
          <a:noFill/>
          <a:ln w="57150">
            <a:solidFill>
              <a:schemeClr val="accent2"/>
            </a:solidFill>
            <a:prstDash val="dash"/>
            <a:round/>
            <a:headEnd type="triangle" w="med" len="med"/>
            <a:tailEnd type="triangle" w="med" len="med"/>
          </a:ln>
          <a:effectLst/>
        </p:spPr>
        <p:txBody>
          <a:bodyPr wrap="none"/>
          <a:lstStyle/>
          <a:p>
            <a:endParaRPr lang="en-AU"/>
          </a:p>
        </p:txBody>
      </p:sp>
      <p:sp>
        <p:nvSpPr>
          <p:cNvPr id="30730" name="Line 10"/>
          <p:cNvSpPr>
            <a:spLocks noChangeShapeType="1"/>
          </p:cNvSpPr>
          <p:nvPr/>
        </p:nvSpPr>
        <p:spPr bwMode="auto">
          <a:xfrm flipV="1">
            <a:off x="2819400" y="2667000"/>
            <a:ext cx="1524000" cy="609600"/>
          </a:xfrm>
          <a:prstGeom prst="line">
            <a:avLst/>
          </a:prstGeom>
          <a:noFill/>
          <a:ln w="57150">
            <a:solidFill>
              <a:schemeClr val="accent2"/>
            </a:solidFill>
            <a:prstDash val="dash"/>
            <a:round/>
            <a:headEnd type="triangle" w="med" len="med"/>
            <a:tailEnd type="triangle" w="med" len="med"/>
          </a:ln>
          <a:effectLst/>
        </p:spPr>
        <p:txBody>
          <a:bodyPr wrap="none"/>
          <a:lstStyle/>
          <a:p>
            <a:endParaRPr lang="en-AU"/>
          </a:p>
        </p:txBody>
      </p:sp>
      <p:sp>
        <p:nvSpPr>
          <p:cNvPr id="30731" name="Text Box 11"/>
          <p:cNvSpPr txBox="1">
            <a:spLocks noChangeArrowheads="1"/>
          </p:cNvSpPr>
          <p:nvPr/>
        </p:nvSpPr>
        <p:spPr bwMode="auto">
          <a:xfrm>
            <a:off x="4800600" y="2362200"/>
            <a:ext cx="471488" cy="457200"/>
          </a:xfrm>
          <a:prstGeom prst="rect">
            <a:avLst/>
          </a:prstGeom>
          <a:noFill/>
          <a:ln w="9525">
            <a:noFill/>
            <a:miter lim="800000"/>
            <a:headEnd/>
            <a:tailEnd/>
          </a:ln>
          <a:effectLst/>
        </p:spPr>
        <p:txBody>
          <a:bodyPr wrap="none">
            <a:spAutoFit/>
          </a:bodyPr>
          <a:lstStyle/>
          <a:p>
            <a:r>
              <a:rPr lang="en-GB"/>
              <a:t>W</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a:r>
              <a:rPr lang="en-GB"/>
              <a:t>Set 4 - Drill 7</a:t>
            </a:r>
          </a:p>
        </p:txBody>
      </p:sp>
      <p:sp>
        <p:nvSpPr>
          <p:cNvPr id="31747" name="Rectangle 3"/>
          <p:cNvSpPr>
            <a:spLocks noGrp="1" noChangeArrowheads="1"/>
          </p:cNvSpPr>
          <p:nvPr>
            <p:ph type="body" idx="1"/>
          </p:nvPr>
        </p:nvSpPr>
        <p:spPr>
          <a:xfrm>
            <a:off x="990600" y="3657600"/>
            <a:ext cx="7620000" cy="2514600"/>
          </a:xfrm>
        </p:spPr>
        <p:txBody>
          <a:bodyPr/>
          <a:lstStyle/>
          <a:p>
            <a:pPr>
              <a:lnSpc>
                <a:spcPct val="90000"/>
              </a:lnSpc>
              <a:buFont typeface="Monotype Sorts" pitchFamily="2" charset="2"/>
              <a:buChar char="o"/>
            </a:pPr>
            <a:r>
              <a:rPr lang="en-GB" sz="2400"/>
              <a:t>2 Feeders (F</a:t>
            </a:r>
            <a:r>
              <a:rPr lang="en-GB" sz="2400" baseline="-25000"/>
              <a:t>1 </a:t>
            </a:r>
            <a:r>
              <a:rPr lang="en-GB" sz="2400"/>
              <a:t>and</a:t>
            </a:r>
            <a:r>
              <a:rPr lang="en-GB" sz="2400" baseline="-25000"/>
              <a:t> </a:t>
            </a:r>
            <a:r>
              <a:rPr lang="en-GB" sz="2400"/>
              <a:t>F</a:t>
            </a:r>
            <a:r>
              <a:rPr lang="en-GB" sz="2400" baseline="-25000"/>
              <a:t>2</a:t>
            </a:r>
            <a:r>
              <a:rPr lang="en-GB" sz="2400"/>
              <a:t>) stand about  3 metres apart and pass the ball between them, chest passing at a steady rate</a:t>
            </a:r>
          </a:p>
          <a:p>
            <a:pPr>
              <a:lnSpc>
                <a:spcPct val="90000"/>
              </a:lnSpc>
              <a:buFont typeface="Monotype Sorts" pitchFamily="2" charset="2"/>
              <a:buChar char="o"/>
            </a:pPr>
            <a:r>
              <a:rPr lang="en-GB" sz="2400"/>
              <a:t>Worker (W) Starts from a position to the side of, but away from F</a:t>
            </a:r>
            <a:r>
              <a:rPr lang="en-GB" sz="2400" baseline="-25000"/>
              <a:t>1</a:t>
            </a:r>
            <a:r>
              <a:rPr lang="en-GB" sz="2400"/>
              <a:t> and attempts to intercept the ball.</a:t>
            </a:r>
          </a:p>
          <a:p>
            <a:pPr>
              <a:lnSpc>
                <a:spcPct val="90000"/>
              </a:lnSpc>
              <a:buFont typeface="Monotype Sorts" pitchFamily="2" charset="2"/>
              <a:buChar char="o"/>
            </a:pPr>
            <a:r>
              <a:rPr lang="en-GB" sz="2400"/>
              <a:t>Success is dependant on reaction to F</a:t>
            </a:r>
            <a:r>
              <a:rPr lang="en-GB" sz="2400" baseline="-25000"/>
              <a:t>2</a:t>
            </a:r>
            <a:r>
              <a:rPr lang="en-GB" sz="2400"/>
              <a:t>  and speed.</a:t>
            </a:r>
          </a:p>
          <a:p>
            <a:pPr lvl="2">
              <a:lnSpc>
                <a:spcPct val="90000"/>
              </a:lnSpc>
            </a:pPr>
            <a:r>
              <a:rPr lang="en-GB" sz="1800"/>
              <a:t>Go too late and you miss the ball and contact F</a:t>
            </a:r>
            <a:r>
              <a:rPr lang="en-GB" sz="1800" baseline="-25000"/>
              <a:t>1</a:t>
            </a:r>
          </a:p>
          <a:p>
            <a:pPr lvl="2">
              <a:lnSpc>
                <a:spcPct val="90000"/>
              </a:lnSpc>
            </a:pPr>
            <a:r>
              <a:rPr lang="en-GB" sz="1800"/>
              <a:t>Go too slow and you miss the ball</a:t>
            </a:r>
          </a:p>
        </p:txBody>
      </p:sp>
      <p:sp>
        <p:nvSpPr>
          <p:cNvPr id="31748" name="Line 4"/>
          <p:cNvSpPr>
            <a:spLocks noChangeShapeType="1"/>
          </p:cNvSpPr>
          <p:nvPr/>
        </p:nvSpPr>
        <p:spPr bwMode="auto">
          <a:xfrm flipV="1">
            <a:off x="3962400" y="2133600"/>
            <a:ext cx="2590800" cy="0"/>
          </a:xfrm>
          <a:prstGeom prst="line">
            <a:avLst/>
          </a:prstGeom>
          <a:noFill/>
          <a:ln w="57150">
            <a:solidFill>
              <a:schemeClr val="accent2"/>
            </a:solidFill>
            <a:prstDash val="dash"/>
            <a:round/>
            <a:headEnd type="triangle" w="med" len="med"/>
            <a:tailEnd type="triangle" w="med" len="med"/>
          </a:ln>
          <a:effectLst/>
        </p:spPr>
        <p:txBody>
          <a:bodyPr wrap="none"/>
          <a:lstStyle/>
          <a:p>
            <a:endParaRPr lang="en-AU"/>
          </a:p>
        </p:txBody>
      </p:sp>
      <p:sp>
        <p:nvSpPr>
          <p:cNvPr id="31749" name="AutoShape 5"/>
          <p:cNvSpPr>
            <a:spLocks noChangeArrowheads="1"/>
          </p:cNvSpPr>
          <p:nvPr/>
        </p:nvSpPr>
        <p:spPr bwMode="auto">
          <a:xfrm>
            <a:off x="3352800" y="1981200"/>
            <a:ext cx="228600" cy="228600"/>
          </a:xfrm>
          <a:prstGeom prst="flowChartOr">
            <a:avLst/>
          </a:prstGeom>
          <a:solidFill>
            <a:schemeClr val="folHlink"/>
          </a:solidFill>
          <a:ln w="9525">
            <a:solidFill>
              <a:schemeClr val="tx1"/>
            </a:solidFill>
            <a:round/>
            <a:headEnd/>
            <a:tailEnd/>
          </a:ln>
          <a:effectLst/>
        </p:spPr>
        <p:txBody>
          <a:bodyPr wrap="none" anchor="ctr"/>
          <a:lstStyle/>
          <a:p>
            <a:endParaRPr lang="en-AU"/>
          </a:p>
        </p:txBody>
      </p:sp>
      <p:sp>
        <p:nvSpPr>
          <p:cNvPr id="31750" name="Text Box 6"/>
          <p:cNvSpPr txBox="1">
            <a:spLocks noChangeArrowheads="1"/>
          </p:cNvSpPr>
          <p:nvPr/>
        </p:nvSpPr>
        <p:spPr bwMode="auto">
          <a:xfrm>
            <a:off x="2590800" y="1828800"/>
            <a:ext cx="407988" cy="396875"/>
          </a:xfrm>
          <a:prstGeom prst="rect">
            <a:avLst/>
          </a:prstGeom>
          <a:noFill/>
          <a:ln w="9525">
            <a:noFill/>
            <a:miter lim="800000"/>
            <a:headEnd/>
            <a:tailEnd/>
          </a:ln>
          <a:effectLst/>
        </p:spPr>
        <p:txBody>
          <a:bodyPr wrap="none">
            <a:spAutoFit/>
          </a:bodyPr>
          <a:lstStyle/>
          <a:p>
            <a:r>
              <a:rPr lang="en-GB" sz="2000"/>
              <a:t>F</a:t>
            </a:r>
            <a:r>
              <a:rPr lang="en-GB" sz="2000" baseline="-25000"/>
              <a:t>1</a:t>
            </a:r>
          </a:p>
        </p:txBody>
      </p:sp>
      <p:sp>
        <p:nvSpPr>
          <p:cNvPr id="31751" name="AutoShape 7"/>
          <p:cNvSpPr>
            <a:spLocks noChangeArrowheads="1"/>
          </p:cNvSpPr>
          <p:nvPr/>
        </p:nvSpPr>
        <p:spPr bwMode="auto">
          <a:xfrm>
            <a:off x="7086600" y="1981200"/>
            <a:ext cx="228600" cy="228600"/>
          </a:xfrm>
          <a:prstGeom prst="flowChartOr">
            <a:avLst/>
          </a:prstGeom>
          <a:solidFill>
            <a:schemeClr val="folHlink"/>
          </a:solidFill>
          <a:ln w="9525">
            <a:solidFill>
              <a:schemeClr val="tx1"/>
            </a:solidFill>
            <a:round/>
            <a:headEnd/>
            <a:tailEnd/>
          </a:ln>
          <a:effectLst/>
        </p:spPr>
        <p:txBody>
          <a:bodyPr wrap="none" anchor="ctr"/>
          <a:lstStyle/>
          <a:p>
            <a:endParaRPr lang="en-AU"/>
          </a:p>
        </p:txBody>
      </p:sp>
      <p:sp>
        <p:nvSpPr>
          <p:cNvPr id="31752" name="Text Box 8"/>
          <p:cNvSpPr txBox="1">
            <a:spLocks noChangeArrowheads="1"/>
          </p:cNvSpPr>
          <p:nvPr/>
        </p:nvSpPr>
        <p:spPr bwMode="auto">
          <a:xfrm>
            <a:off x="7620000" y="1828800"/>
            <a:ext cx="407988" cy="396875"/>
          </a:xfrm>
          <a:prstGeom prst="rect">
            <a:avLst/>
          </a:prstGeom>
          <a:noFill/>
          <a:ln w="9525">
            <a:noFill/>
            <a:miter lim="800000"/>
            <a:headEnd/>
            <a:tailEnd/>
          </a:ln>
          <a:effectLst/>
        </p:spPr>
        <p:txBody>
          <a:bodyPr wrap="none">
            <a:spAutoFit/>
          </a:bodyPr>
          <a:lstStyle/>
          <a:p>
            <a:r>
              <a:rPr lang="en-GB" sz="2000"/>
              <a:t>F</a:t>
            </a:r>
            <a:r>
              <a:rPr lang="en-GB" sz="2000" baseline="-25000"/>
              <a:t>2</a:t>
            </a:r>
          </a:p>
        </p:txBody>
      </p:sp>
      <p:sp>
        <p:nvSpPr>
          <p:cNvPr id="31753" name="AutoShape 9"/>
          <p:cNvSpPr>
            <a:spLocks noChangeArrowheads="1"/>
          </p:cNvSpPr>
          <p:nvPr/>
        </p:nvSpPr>
        <p:spPr bwMode="auto">
          <a:xfrm>
            <a:off x="3352800" y="2819400"/>
            <a:ext cx="228600" cy="228600"/>
          </a:xfrm>
          <a:prstGeom prst="flowChartOr">
            <a:avLst/>
          </a:prstGeom>
          <a:solidFill>
            <a:schemeClr val="accent1"/>
          </a:solidFill>
          <a:ln w="9525">
            <a:solidFill>
              <a:schemeClr val="tx1"/>
            </a:solidFill>
            <a:round/>
            <a:headEnd/>
            <a:tailEnd/>
          </a:ln>
          <a:effectLst/>
        </p:spPr>
        <p:txBody>
          <a:bodyPr wrap="none" anchor="ctr"/>
          <a:lstStyle/>
          <a:p>
            <a:endParaRPr lang="en-AU"/>
          </a:p>
        </p:txBody>
      </p:sp>
      <p:sp>
        <p:nvSpPr>
          <p:cNvPr id="31754" name="Line 10"/>
          <p:cNvSpPr>
            <a:spLocks noChangeShapeType="1"/>
          </p:cNvSpPr>
          <p:nvPr/>
        </p:nvSpPr>
        <p:spPr bwMode="auto">
          <a:xfrm flipV="1">
            <a:off x="3733800" y="2286000"/>
            <a:ext cx="609600" cy="609600"/>
          </a:xfrm>
          <a:prstGeom prst="line">
            <a:avLst/>
          </a:prstGeom>
          <a:noFill/>
          <a:ln w="57150">
            <a:solidFill>
              <a:schemeClr val="accent1"/>
            </a:solidFill>
            <a:round/>
            <a:headEnd/>
            <a:tailEnd type="triangle" w="med" len="med"/>
          </a:ln>
          <a:effectLst/>
        </p:spPr>
        <p:txBody>
          <a:bodyPr wrap="none"/>
          <a:lstStyle/>
          <a:p>
            <a:endParaRPr lang="en-AU"/>
          </a:p>
        </p:txBody>
      </p:sp>
      <p:sp>
        <p:nvSpPr>
          <p:cNvPr id="31755" name="Text Box 11"/>
          <p:cNvSpPr txBox="1">
            <a:spLocks noChangeArrowheads="1"/>
          </p:cNvSpPr>
          <p:nvPr/>
        </p:nvSpPr>
        <p:spPr bwMode="auto">
          <a:xfrm>
            <a:off x="2743200" y="2743200"/>
            <a:ext cx="423863" cy="396875"/>
          </a:xfrm>
          <a:prstGeom prst="rect">
            <a:avLst/>
          </a:prstGeom>
          <a:noFill/>
          <a:ln w="9525">
            <a:noFill/>
            <a:miter lim="800000"/>
            <a:headEnd/>
            <a:tailEnd/>
          </a:ln>
          <a:effectLst/>
        </p:spPr>
        <p:txBody>
          <a:bodyPr wrap="none">
            <a:spAutoFit/>
          </a:bodyPr>
          <a:lstStyle/>
          <a:p>
            <a:r>
              <a:rPr lang="en-GB" sz="2000"/>
              <a:t>W</a:t>
            </a:r>
            <a:endParaRPr lang="en-GB" sz="2000" baseline="-250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xfrm>
            <a:off x="1066800" y="3810000"/>
            <a:ext cx="7620000" cy="2590800"/>
          </a:xfrm>
        </p:spPr>
        <p:txBody>
          <a:bodyPr/>
          <a:lstStyle/>
          <a:p>
            <a:pPr>
              <a:lnSpc>
                <a:spcPct val="90000"/>
              </a:lnSpc>
              <a:buFont typeface="Monotype Sorts" pitchFamily="2" charset="2"/>
              <a:buChar char="o"/>
            </a:pPr>
            <a:r>
              <a:rPr lang="en-GB" sz="2000"/>
              <a:t>Establish 3 zones which are about 12 metres square. Each containing a pair of defenders (D</a:t>
            </a:r>
            <a:r>
              <a:rPr lang="en-GB" sz="2000" baseline="-25000"/>
              <a:t>1 </a:t>
            </a:r>
            <a:r>
              <a:rPr lang="en-GB" sz="2000"/>
              <a:t>D</a:t>
            </a:r>
            <a:r>
              <a:rPr lang="en-GB" sz="2000" baseline="-25000"/>
              <a:t>2 </a:t>
            </a:r>
            <a:r>
              <a:rPr lang="en-GB" sz="2000"/>
              <a:t>etc)</a:t>
            </a:r>
          </a:p>
          <a:p>
            <a:pPr>
              <a:lnSpc>
                <a:spcPct val="90000"/>
              </a:lnSpc>
              <a:buFont typeface="Monotype Sorts" pitchFamily="2" charset="2"/>
              <a:buChar char="o"/>
            </a:pPr>
            <a:r>
              <a:rPr lang="en-GB" sz="2000"/>
              <a:t>F</a:t>
            </a:r>
            <a:r>
              <a:rPr lang="en-GB" sz="2000" baseline="-25000"/>
              <a:t>1</a:t>
            </a:r>
            <a:r>
              <a:rPr lang="en-GB" sz="2000"/>
              <a:t> and W</a:t>
            </a:r>
            <a:r>
              <a:rPr lang="en-GB" sz="2000" baseline="-25000"/>
              <a:t>1</a:t>
            </a:r>
            <a:r>
              <a:rPr lang="en-GB" sz="2000"/>
              <a:t> work as a pair passing the ball between them. F</a:t>
            </a:r>
            <a:r>
              <a:rPr lang="en-GB" sz="2000" baseline="-25000"/>
              <a:t>1</a:t>
            </a:r>
            <a:r>
              <a:rPr lang="en-GB" sz="2000"/>
              <a:t> must remain behind the side line. The pair of defenders work to intercept the ball, passing it back to W</a:t>
            </a:r>
            <a:r>
              <a:rPr lang="en-GB" sz="2000" baseline="-25000"/>
              <a:t>1</a:t>
            </a:r>
            <a:r>
              <a:rPr lang="en-GB" sz="2000"/>
              <a:t>.</a:t>
            </a:r>
          </a:p>
          <a:p>
            <a:pPr>
              <a:lnSpc>
                <a:spcPct val="90000"/>
              </a:lnSpc>
              <a:buFont typeface="Monotype Sorts" pitchFamily="2" charset="2"/>
              <a:buChar char="o"/>
            </a:pPr>
            <a:r>
              <a:rPr lang="en-GB" sz="2000"/>
              <a:t>After 5 passes have been made F</a:t>
            </a:r>
            <a:r>
              <a:rPr lang="en-GB" sz="2000" baseline="-25000"/>
              <a:t>1</a:t>
            </a:r>
            <a:r>
              <a:rPr lang="en-GB" sz="2000"/>
              <a:t> and W</a:t>
            </a:r>
            <a:r>
              <a:rPr lang="en-GB" sz="2000" baseline="-25000"/>
              <a:t>1</a:t>
            </a:r>
            <a:r>
              <a:rPr lang="en-GB" sz="2000"/>
              <a:t> swap. After a further 5 passes, F</a:t>
            </a:r>
            <a:r>
              <a:rPr lang="en-GB" sz="2000" baseline="-25000"/>
              <a:t>1</a:t>
            </a:r>
            <a:r>
              <a:rPr lang="en-GB" sz="2000"/>
              <a:t> and W</a:t>
            </a:r>
            <a:r>
              <a:rPr lang="en-GB" sz="2000" baseline="-25000"/>
              <a:t>1</a:t>
            </a:r>
            <a:r>
              <a:rPr lang="en-GB" sz="2000"/>
              <a:t> change places and move to the next zone and start again. A new F</a:t>
            </a:r>
            <a:r>
              <a:rPr lang="en-GB" sz="2000" baseline="-25000"/>
              <a:t>2</a:t>
            </a:r>
            <a:r>
              <a:rPr lang="en-GB" sz="2000"/>
              <a:t> and W</a:t>
            </a:r>
            <a:r>
              <a:rPr lang="en-GB" sz="2000" baseline="-25000"/>
              <a:t>2</a:t>
            </a:r>
            <a:r>
              <a:rPr lang="en-GB" sz="2000"/>
              <a:t> start in zone 1</a:t>
            </a:r>
          </a:p>
        </p:txBody>
      </p:sp>
      <p:sp>
        <p:nvSpPr>
          <p:cNvPr id="32771" name="Rectangle 3"/>
          <p:cNvSpPr>
            <a:spLocks noGrp="1" noChangeArrowheads="1"/>
          </p:cNvSpPr>
          <p:nvPr>
            <p:ph type="title"/>
          </p:nvPr>
        </p:nvSpPr>
        <p:spPr/>
        <p:txBody>
          <a:bodyPr/>
          <a:lstStyle/>
          <a:p>
            <a:pPr algn="ctr"/>
            <a:r>
              <a:rPr lang="en-GB"/>
              <a:t>Set 4 - Drill 8</a:t>
            </a:r>
          </a:p>
        </p:txBody>
      </p:sp>
      <p:sp>
        <p:nvSpPr>
          <p:cNvPr id="32772" name="AutoShape 4"/>
          <p:cNvSpPr>
            <a:spLocks noChangeArrowheads="1"/>
          </p:cNvSpPr>
          <p:nvPr/>
        </p:nvSpPr>
        <p:spPr bwMode="auto">
          <a:xfrm>
            <a:off x="2743200" y="2895600"/>
            <a:ext cx="228600" cy="228600"/>
          </a:xfrm>
          <a:prstGeom prst="flowChartOr">
            <a:avLst/>
          </a:prstGeom>
          <a:solidFill>
            <a:schemeClr val="accent1"/>
          </a:solidFill>
          <a:ln w="9525">
            <a:solidFill>
              <a:schemeClr val="tx1"/>
            </a:solidFill>
            <a:round/>
            <a:headEnd/>
            <a:tailEnd/>
          </a:ln>
          <a:effectLst/>
        </p:spPr>
        <p:txBody>
          <a:bodyPr wrap="none" anchor="ctr"/>
          <a:lstStyle/>
          <a:p>
            <a:endParaRPr lang="en-AU"/>
          </a:p>
        </p:txBody>
      </p:sp>
      <p:sp>
        <p:nvSpPr>
          <p:cNvPr id="32773" name="AutoShape 5"/>
          <p:cNvSpPr>
            <a:spLocks noChangeArrowheads="1"/>
          </p:cNvSpPr>
          <p:nvPr/>
        </p:nvSpPr>
        <p:spPr bwMode="auto">
          <a:xfrm>
            <a:off x="2133600" y="1714500"/>
            <a:ext cx="228600" cy="228600"/>
          </a:xfrm>
          <a:prstGeom prst="flowChartOr">
            <a:avLst/>
          </a:prstGeom>
          <a:solidFill>
            <a:schemeClr val="folHlink"/>
          </a:solidFill>
          <a:ln w="9525">
            <a:solidFill>
              <a:schemeClr val="tx1"/>
            </a:solidFill>
            <a:round/>
            <a:headEnd/>
            <a:tailEnd/>
          </a:ln>
          <a:effectLst/>
        </p:spPr>
        <p:txBody>
          <a:bodyPr wrap="none" anchor="ctr"/>
          <a:lstStyle/>
          <a:p>
            <a:endParaRPr lang="en-AU"/>
          </a:p>
        </p:txBody>
      </p:sp>
      <p:sp>
        <p:nvSpPr>
          <p:cNvPr id="32774" name="Text Box 6"/>
          <p:cNvSpPr txBox="1">
            <a:spLocks noChangeArrowheads="1"/>
          </p:cNvSpPr>
          <p:nvPr/>
        </p:nvSpPr>
        <p:spPr bwMode="auto">
          <a:xfrm>
            <a:off x="2819400" y="2438400"/>
            <a:ext cx="450850" cy="396875"/>
          </a:xfrm>
          <a:prstGeom prst="rect">
            <a:avLst/>
          </a:prstGeom>
          <a:noFill/>
          <a:ln w="9525">
            <a:noFill/>
            <a:miter lim="800000"/>
            <a:headEnd/>
            <a:tailEnd/>
          </a:ln>
          <a:effectLst/>
        </p:spPr>
        <p:txBody>
          <a:bodyPr wrap="none">
            <a:spAutoFit/>
          </a:bodyPr>
          <a:lstStyle/>
          <a:p>
            <a:r>
              <a:rPr lang="en-GB" sz="2000"/>
              <a:t>D</a:t>
            </a:r>
            <a:r>
              <a:rPr lang="en-GB" sz="2000" baseline="-25000"/>
              <a:t>1</a:t>
            </a:r>
          </a:p>
        </p:txBody>
      </p:sp>
      <p:sp>
        <p:nvSpPr>
          <p:cNvPr id="32775" name="Line 7"/>
          <p:cNvSpPr>
            <a:spLocks noChangeShapeType="1"/>
          </p:cNvSpPr>
          <p:nvPr/>
        </p:nvSpPr>
        <p:spPr bwMode="auto">
          <a:xfrm>
            <a:off x="3581400" y="2057400"/>
            <a:ext cx="0" cy="1371600"/>
          </a:xfrm>
          <a:prstGeom prst="line">
            <a:avLst/>
          </a:prstGeom>
          <a:noFill/>
          <a:ln w="9525">
            <a:solidFill>
              <a:schemeClr val="tx1"/>
            </a:solidFill>
            <a:round/>
            <a:headEnd/>
            <a:tailEnd/>
          </a:ln>
          <a:effectLst/>
        </p:spPr>
        <p:txBody>
          <a:bodyPr wrap="none"/>
          <a:lstStyle/>
          <a:p>
            <a:endParaRPr lang="en-AU"/>
          </a:p>
        </p:txBody>
      </p:sp>
      <p:sp>
        <p:nvSpPr>
          <p:cNvPr id="32776" name="Line 8"/>
          <p:cNvSpPr>
            <a:spLocks noChangeShapeType="1"/>
          </p:cNvSpPr>
          <p:nvPr/>
        </p:nvSpPr>
        <p:spPr bwMode="auto">
          <a:xfrm flipV="1">
            <a:off x="2133600" y="2057400"/>
            <a:ext cx="152400" cy="685800"/>
          </a:xfrm>
          <a:prstGeom prst="line">
            <a:avLst/>
          </a:prstGeom>
          <a:noFill/>
          <a:ln w="57150">
            <a:solidFill>
              <a:schemeClr val="accent2"/>
            </a:solidFill>
            <a:prstDash val="sysDot"/>
            <a:round/>
            <a:headEnd type="triangle" w="med" len="med"/>
            <a:tailEnd/>
          </a:ln>
          <a:effectLst/>
        </p:spPr>
        <p:txBody>
          <a:bodyPr wrap="none"/>
          <a:lstStyle/>
          <a:p>
            <a:endParaRPr lang="en-AU"/>
          </a:p>
        </p:txBody>
      </p:sp>
      <p:sp>
        <p:nvSpPr>
          <p:cNvPr id="32777" name="AutoShape 9"/>
          <p:cNvSpPr>
            <a:spLocks noChangeArrowheads="1"/>
          </p:cNvSpPr>
          <p:nvPr/>
        </p:nvSpPr>
        <p:spPr bwMode="auto">
          <a:xfrm>
            <a:off x="1981200" y="3276600"/>
            <a:ext cx="228600" cy="228600"/>
          </a:xfrm>
          <a:prstGeom prst="flowChartOr">
            <a:avLst/>
          </a:prstGeom>
          <a:solidFill>
            <a:schemeClr val="accent1"/>
          </a:solidFill>
          <a:ln w="9525">
            <a:solidFill>
              <a:schemeClr val="tx1"/>
            </a:solidFill>
            <a:round/>
            <a:headEnd/>
            <a:tailEnd/>
          </a:ln>
          <a:effectLst/>
        </p:spPr>
        <p:txBody>
          <a:bodyPr wrap="none" anchor="ctr"/>
          <a:lstStyle/>
          <a:p>
            <a:endParaRPr lang="en-AU"/>
          </a:p>
        </p:txBody>
      </p:sp>
      <p:sp>
        <p:nvSpPr>
          <p:cNvPr id="32778" name="Text Box 10"/>
          <p:cNvSpPr txBox="1">
            <a:spLocks noChangeArrowheads="1"/>
          </p:cNvSpPr>
          <p:nvPr/>
        </p:nvSpPr>
        <p:spPr bwMode="auto">
          <a:xfrm>
            <a:off x="1447800" y="3200400"/>
            <a:ext cx="450850" cy="396875"/>
          </a:xfrm>
          <a:prstGeom prst="rect">
            <a:avLst/>
          </a:prstGeom>
          <a:noFill/>
          <a:ln w="9525">
            <a:noFill/>
            <a:miter lim="800000"/>
            <a:headEnd/>
            <a:tailEnd/>
          </a:ln>
          <a:effectLst/>
        </p:spPr>
        <p:txBody>
          <a:bodyPr wrap="none">
            <a:spAutoFit/>
          </a:bodyPr>
          <a:lstStyle/>
          <a:p>
            <a:r>
              <a:rPr lang="en-GB" sz="2000"/>
              <a:t>D</a:t>
            </a:r>
            <a:r>
              <a:rPr lang="en-GB" sz="2000" baseline="-25000"/>
              <a:t>2</a:t>
            </a:r>
          </a:p>
        </p:txBody>
      </p:sp>
      <p:sp>
        <p:nvSpPr>
          <p:cNvPr id="32779" name="Line 11"/>
          <p:cNvSpPr>
            <a:spLocks noChangeShapeType="1"/>
          </p:cNvSpPr>
          <p:nvPr/>
        </p:nvSpPr>
        <p:spPr bwMode="auto">
          <a:xfrm flipH="1" flipV="1">
            <a:off x="1676400" y="2057400"/>
            <a:ext cx="6629400" cy="0"/>
          </a:xfrm>
          <a:prstGeom prst="line">
            <a:avLst/>
          </a:prstGeom>
          <a:noFill/>
          <a:ln w="9525">
            <a:solidFill>
              <a:schemeClr val="tx1"/>
            </a:solidFill>
            <a:round/>
            <a:headEnd/>
            <a:tailEnd/>
          </a:ln>
          <a:effectLst/>
        </p:spPr>
        <p:txBody>
          <a:bodyPr wrap="none"/>
          <a:lstStyle/>
          <a:p>
            <a:endParaRPr lang="en-AU"/>
          </a:p>
        </p:txBody>
      </p:sp>
      <p:sp>
        <p:nvSpPr>
          <p:cNvPr id="32780" name="Text Box 12"/>
          <p:cNvSpPr txBox="1">
            <a:spLocks noChangeArrowheads="1"/>
          </p:cNvSpPr>
          <p:nvPr/>
        </p:nvSpPr>
        <p:spPr bwMode="auto">
          <a:xfrm>
            <a:off x="2438400" y="1630363"/>
            <a:ext cx="407988" cy="396875"/>
          </a:xfrm>
          <a:prstGeom prst="rect">
            <a:avLst/>
          </a:prstGeom>
          <a:noFill/>
          <a:ln w="9525">
            <a:noFill/>
            <a:miter lim="800000"/>
            <a:headEnd/>
            <a:tailEnd/>
          </a:ln>
          <a:effectLst/>
        </p:spPr>
        <p:txBody>
          <a:bodyPr wrap="none">
            <a:spAutoFit/>
          </a:bodyPr>
          <a:lstStyle/>
          <a:p>
            <a:r>
              <a:rPr lang="en-GB" sz="2000"/>
              <a:t>F</a:t>
            </a:r>
            <a:r>
              <a:rPr lang="en-GB" sz="2000" baseline="-25000"/>
              <a:t>1</a:t>
            </a:r>
          </a:p>
        </p:txBody>
      </p:sp>
      <p:sp>
        <p:nvSpPr>
          <p:cNvPr id="32781" name="AutoShape 13"/>
          <p:cNvSpPr>
            <a:spLocks noChangeArrowheads="1"/>
          </p:cNvSpPr>
          <p:nvPr/>
        </p:nvSpPr>
        <p:spPr bwMode="auto">
          <a:xfrm>
            <a:off x="1828800" y="2667000"/>
            <a:ext cx="228600" cy="228600"/>
          </a:xfrm>
          <a:prstGeom prst="flowChartOr">
            <a:avLst/>
          </a:prstGeom>
          <a:solidFill>
            <a:schemeClr val="accent2"/>
          </a:solidFill>
          <a:ln w="9525">
            <a:solidFill>
              <a:schemeClr val="tx1"/>
            </a:solidFill>
            <a:round/>
            <a:headEnd/>
            <a:tailEnd/>
          </a:ln>
          <a:effectLst/>
        </p:spPr>
        <p:txBody>
          <a:bodyPr wrap="none" anchor="ctr"/>
          <a:lstStyle/>
          <a:p>
            <a:endParaRPr lang="en-AU"/>
          </a:p>
        </p:txBody>
      </p:sp>
      <p:sp>
        <p:nvSpPr>
          <p:cNvPr id="32782" name="Text Box 14"/>
          <p:cNvSpPr txBox="1">
            <a:spLocks noChangeArrowheads="1"/>
          </p:cNvSpPr>
          <p:nvPr/>
        </p:nvSpPr>
        <p:spPr bwMode="auto">
          <a:xfrm>
            <a:off x="2057400" y="2743200"/>
            <a:ext cx="506413" cy="396875"/>
          </a:xfrm>
          <a:prstGeom prst="rect">
            <a:avLst/>
          </a:prstGeom>
          <a:noFill/>
          <a:ln w="9525">
            <a:noFill/>
            <a:miter lim="800000"/>
            <a:headEnd/>
            <a:tailEnd/>
          </a:ln>
          <a:effectLst/>
        </p:spPr>
        <p:txBody>
          <a:bodyPr wrap="none">
            <a:spAutoFit/>
          </a:bodyPr>
          <a:lstStyle/>
          <a:p>
            <a:r>
              <a:rPr lang="en-GB" sz="2000"/>
              <a:t>W</a:t>
            </a:r>
            <a:r>
              <a:rPr lang="en-GB" sz="2000" baseline="-25000"/>
              <a:t>1</a:t>
            </a:r>
          </a:p>
        </p:txBody>
      </p:sp>
      <p:sp>
        <p:nvSpPr>
          <p:cNvPr id="32783" name="AutoShape 15"/>
          <p:cNvSpPr>
            <a:spLocks noChangeArrowheads="1"/>
          </p:cNvSpPr>
          <p:nvPr/>
        </p:nvSpPr>
        <p:spPr bwMode="auto">
          <a:xfrm>
            <a:off x="4953000" y="2895600"/>
            <a:ext cx="228600" cy="228600"/>
          </a:xfrm>
          <a:prstGeom prst="flowChartOr">
            <a:avLst/>
          </a:prstGeom>
          <a:solidFill>
            <a:schemeClr val="accent1"/>
          </a:solidFill>
          <a:ln w="9525">
            <a:solidFill>
              <a:schemeClr val="tx1"/>
            </a:solidFill>
            <a:round/>
            <a:headEnd/>
            <a:tailEnd/>
          </a:ln>
          <a:effectLst/>
        </p:spPr>
        <p:txBody>
          <a:bodyPr wrap="none" anchor="ctr"/>
          <a:lstStyle/>
          <a:p>
            <a:endParaRPr lang="en-AU"/>
          </a:p>
        </p:txBody>
      </p:sp>
      <p:sp>
        <p:nvSpPr>
          <p:cNvPr id="32784" name="Text Box 16"/>
          <p:cNvSpPr txBox="1">
            <a:spLocks noChangeArrowheads="1"/>
          </p:cNvSpPr>
          <p:nvPr/>
        </p:nvSpPr>
        <p:spPr bwMode="auto">
          <a:xfrm>
            <a:off x="5029200" y="2438400"/>
            <a:ext cx="450850" cy="396875"/>
          </a:xfrm>
          <a:prstGeom prst="rect">
            <a:avLst/>
          </a:prstGeom>
          <a:noFill/>
          <a:ln w="9525">
            <a:noFill/>
            <a:miter lim="800000"/>
            <a:headEnd/>
            <a:tailEnd/>
          </a:ln>
          <a:effectLst/>
        </p:spPr>
        <p:txBody>
          <a:bodyPr wrap="none">
            <a:spAutoFit/>
          </a:bodyPr>
          <a:lstStyle/>
          <a:p>
            <a:r>
              <a:rPr lang="en-GB" sz="2000"/>
              <a:t>D</a:t>
            </a:r>
            <a:r>
              <a:rPr lang="en-GB" sz="2000" baseline="-25000"/>
              <a:t>3</a:t>
            </a:r>
          </a:p>
        </p:txBody>
      </p:sp>
      <p:sp>
        <p:nvSpPr>
          <p:cNvPr id="32785" name="Line 17"/>
          <p:cNvSpPr>
            <a:spLocks noChangeShapeType="1"/>
          </p:cNvSpPr>
          <p:nvPr/>
        </p:nvSpPr>
        <p:spPr bwMode="auto">
          <a:xfrm>
            <a:off x="5791200" y="2057400"/>
            <a:ext cx="0" cy="1371600"/>
          </a:xfrm>
          <a:prstGeom prst="line">
            <a:avLst/>
          </a:prstGeom>
          <a:noFill/>
          <a:ln w="9525">
            <a:solidFill>
              <a:schemeClr val="tx1"/>
            </a:solidFill>
            <a:round/>
            <a:headEnd/>
            <a:tailEnd/>
          </a:ln>
          <a:effectLst/>
        </p:spPr>
        <p:txBody>
          <a:bodyPr wrap="none"/>
          <a:lstStyle/>
          <a:p>
            <a:endParaRPr lang="en-AU"/>
          </a:p>
        </p:txBody>
      </p:sp>
      <p:sp>
        <p:nvSpPr>
          <p:cNvPr id="32786" name="AutoShape 18"/>
          <p:cNvSpPr>
            <a:spLocks noChangeArrowheads="1"/>
          </p:cNvSpPr>
          <p:nvPr/>
        </p:nvSpPr>
        <p:spPr bwMode="auto">
          <a:xfrm>
            <a:off x="4191000" y="3276600"/>
            <a:ext cx="228600" cy="228600"/>
          </a:xfrm>
          <a:prstGeom prst="flowChartOr">
            <a:avLst/>
          </a:prstGeom>
          <a:solidFill>
            <a:schemeClr val="accent1"/>
          </a:solidFill>
          <a:ln w="9525">
            <a:solidFill>
              <a:schemeClr val="tx1"/>
            </a:solidFill>
            <a:round/>
            <a:headEnd/>
            <a:tailEnd/>
          </a:ln>
          <a:effectLst/>
        </p:spPr>
        <p:txBody>
          <a:bodyPr wrap="none" anchor="ctr"/>
          <a:lstStyle/>
          <a:p>
            <a:endParaRPr lang="en-AU"/>
          </a:p>
        </p:txBody>
      </p:sp>
      <p:sp>
        <p:nvSpPr>
          <p:cNvPr id="32787" name="Text Box 19"/>
          <p:cNvSpPr txBox="1">
            <a:spLocks noChangeArrowheads="1"/>
          </p:cNvSpPr>
          <p:nvPr/>
        </p:nvSpPr>
        <p:spPr bwMode="auto">
          <a:xfrm>
            <a:off x="3657600" y="3200400"/>
            <a:ext cx="450850" cy="396875"/>
          </a:xfrm>
          <a:prstGeom prst="rect">
            <a:avLst/>
          </a:prstGeom>
          <a:noFill/>
          <a:ln w="9525">
            <a:noFill/>
            <a:miter lim="800000"/>
            <a:headEnd/>
            <a:tailEnd/>
          </a:ln>
          <a:effectLst/>
        </p:spPr>
        <p:txBody>
          <a:bodyPr wrap="none">
            <a:spAutoFit/>
          </a:bodyPr>
          <a:lstStyle/>
          <a:p>
            <a:r>
              <a:rPr lang="en-GB" sz="2000"/>
              <a:t>D</a:t>
            </a:r>
            <a:r>
              <a:rPr lang="en-GB" sz="2000" baseline="-25000"/>
              <a:t>4</a:t>
            </a:r>
          </a:p>
        </p:txBody>
      </p:sp>
      <p:sp>
        <p:nvSpPr>
          <p:cNvPr id="32788" name="AutoShape 20"/>
          <p:cNvSpPr>
            <a:spLocks noChangeArrowheads="1"/>
          </p:cNvSpPr>
          <p:nvPr/>
        </p:nvSpPr>
        <p:spPr bwMode="auto">
          <a:xfrm>
            <a:off x="7239000" y="2895600"/>
            <a:ext cx="228600" cy="228600"/>
          </a:xfrm>
          <a:prstGeom prst="flowChartOr">
            <a:avLst/>
          </a:prstGeom>
          <a:solidFill>
            <a:schemeClr val="accent1"/>
          </a:solidFill>
          <a:ln w="9525">
            <a:solidFill>
              <a:schemeClr val="tx1"/>
            </a:solidFill>
            <a:round/>
            <a:headEnd/>
            <a:tailEnd/>
          </a:ln>
          <a:effectLst/>
        </p:spPr>
        <p:txBody>
          <a:bodyPr wrap="none" anchor="ctr"/>
          <a:lstStyle/>
          <a:p>
            <a:endParaRPr lang="en-AU"/>
          </a:p>
        </p:txBody>
      </p:sp>
      <p:sp>
        <p:nvSpPr>
          <p:cNvPr id="32789" name="Text Box 21"/>
          <p:cNvSpPr txBox="1">
            <a:spLocks noChangeArrowheads="1"/>
          </p:cNvSpPr>
          <p:nvPr/>
        </p:nvSpPr>
        <p:spPr bwMode="auto">
          <a:xfrm>
            <a:off x="7315200" y="2438400"/>
            <a:ext cx="450850" cy="396875"/>
          </a:xfrm>
          <a:prstGeom prst="rect">
            <a:avLst/>
          </a:prstGeom>
          <a:noFill/>
          <a:ln w="9525">
            <a:noFill/>
            <a:miter lim="800000"/>
            <a:headEnd/>
            <a:tailEnd/>
          </a:ln>
          <a:effectLst/>
        </p:spPr>
        <p:txBody>
          <a:bodyPr wrap="none">
            <a:spAutoFit/>
          </a:bodyPr>
          <a:lstStyle/>
          <a:p>
            <a:r>
              <a:rPr lang="en-GB" sz="2000"/>
              <a:t>D</a:t>
            </a:r>
            <a:r>
              <a:rPr lang="en-GB" sz="2000" baseline="-25000"/>
              <a:t>5</a:t>
            </a:r>
          </a:p>
        </p:txBody>
      </p:sp>
      <p:sp>
        <p:nvSpPr>
          <p:cNvPr id="32790" name="Line 22"/>
          <p:cNvSpPr>
            <a:spLocks noChangeShapeType="1"/>
          </p:cNvSpPr>
          <p:nvPr/>
        </p:nvSpPr>
        <p:spPr bwMode="auto">
          <a:xfrm>
            <a:off x="8077200" y="2057400"/>
            <a:ext cx="0" cy="1371600"/>
          </a:xfrm>
          <a:prstGeom prst="line">
            <a:avLst/>
          </a:prstGeom>
          <a:noFill/>
          <a:ln w="9525">
            <a:solidFill>
              <a:schemeClr val="tx1"/>
            </a:solidFill>
            <a:round/>
            <a:headEnd/>
            <a:tailEnd/>
          </a:ln>
          <a:effectLst/>
        </p:spPr>
        <p:txBody>
          <a:bodyPr wrap="none"/>
          <a:lstStyle/>
          <a:p>
            <a:endParaRPr lang="en-AU"/>
          </a:p>
        </p:txBody>
      </p:sp>
      <p:sp>
        <p:nvSpPr>
          <p:cNvPr id="32791" name="AutoShape 23"/>
          <p:cNvSpPr>
            <a:spLocks noChangeArrowheads="1"/>
          </p:cNvSpPr>
          <p:nvPr/>
        </p:nvSpPr>
        <p:spPr bwMode="auto">
          <a:xfrm>
            <a:off x="6477000" y="3276600"/>
            <a:ext cx="228600" cy="228600"/>
          </a:xfrm>
          <a:prstGeom prst="flowChartOr">
            <a:avLst/>
          </a:prstGeom>
          <a:solidFill>
            <a:schemeClr val="accent1"/>
          </a:solidFill>
          <a:ln w="9525">
            <a:solidFill>
              <a:schemeClr val="tx1"/>
            </a:solidFill>
            <a:round/>
            <a:headEnd/>
            <a:tailEnd/>
          </a:ln>
          <a:effectLst/>
        </p:spPr>
        <p:txBody>
          <a:bodyPr wrap="none" anchor="ctr"/>
          <a:lstStyle/>
          <a:p>
            <a:endParaRPr lang="en-AU"/>
          </a:p>
        </p:txBody>
      </p:sp>
      <p:sp>
        <p:nvSpPr>
          <p:cNvPr id="32792" name="Text Box 24"/>
          <p:cNvSpPr txBox="1">
            <a:spLocks noChangeArrowheads="1"/>
          </p:cNvSpPr>
          <p:nvPr/>
        </p:nvSpPr>
        <p:spPr bwMode="auto">
          <a:xfrm>
            <a:off x="5943600" y="3200400"/>
            <a:ext cx="450850" cy="396875"/>
          </a:xfrm>
          <a:prstGeom prst="rect">
            <a:avLst/>
          </a:prstGeom>
          <a:noFill/>
          <a:ln w="9525">
            <a:noFill/>
            <a:miter lim="800000"/>
            <a:headEnd/>
            <a:tailEnd/>
          </a:ln>
          <a:effectLst/>
        </p:spPr>
        <p:txBody>
          <a:bodyPr wrap="none">
            <a:spAutoFit/>
          </a:bodyPr>
          <a:lstStyle/>
          <a:p>
            <a:r>
              <a:rPr lang="en-GB" sz="2000"/>
              <a:t>D</a:t>
            </a:r>
            <a:r>
              <a:rPr lang="en-GB" sz="2000" baseline="-25000"/>
              <a:t>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p:txBody>
          <a:bodyPr/>
          <a:lstStyle/>
          <a:p>
            <a:r>
              <a:rPr lang="en-GB"/>
              <a:t>NETBALL TRAINING</a:t>
            </a:r>
            <a:br>
              <a:rPr lang="en-GB"/>
            </a:br>
            <a:r>
              <a:rPr lang="en-GB"/>
              <a:t>DRILLS</a:t>
            </a:r>
          </a:p>
        </p:txBody>
      </p:sp>
      <p:sp>
        <p:nvSpPr>
          <p:cNvPr id="17411" name="Rectangle 3"/>
          <p:cNvSpPr>
            <a:spLocks noGrp="1" noChangeArrowheads="1"/>
          </p:cNvSpPr>
          <p:nvPr>
            <p:ph type="subTitle" idx="1"/>
          </p:nvPr>
        </p:nvSpPr>
        <p:spPr/>
        <p:txBody>
          <a:bodyPr/>
          <a:lstStyle/>
          <a:p>
            <a:r>
              <a:rPr lang="en-GB"/>
              <a:t>Set 1 – Using a space to </a:t>
            </a:r>
            <a:br>
              <a:rPr lang="en-GB"/>
            </a:br>
            <a:r>
              <a:rPr lang="en-GB"/>
              <a:t>receive a pass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a:r>
              <a:rPr lang="en-US"/>
              <a:t>Set 1 - First Steps</a:t>
            </a:r>
          </a:p>
        </p:txBody>
      </p:sp>
      <p:sp>
        <p:nvSpPr>
          <p:cNvPr id="6147" name="Text Box 3"/>
          <p:cNvSpPr txBox="1">
            <a:spLocks noChangeArrowheads="1"/>
          </p:cNvSpPr>
          <p:nvPr/>
        </p:nvSpPr>
        <p:spPr bwMode="auto">
          <a:xfrm>
            <a:off x="1600200" y="1676400"/>
            <a:ext cx="6705600" cy="1187450"/>
          </a:xfrm>
          <a:prstGeom prst="rect">
            <a:avLst/>
          </a:prstGeom>
          <a:noFill/>
          <a:ln w="9525">
            <a:noFill/>
            <a:miter lim="800000"/>
            <a:headEnd/>
            <a:tailEnd/>
          </a:ln>
          <a:effectLst/>
        </p:spPr>
        <p:txBody>
          <a:bodyPr>
            <a:spAutoFit/>
          </a:bodyPr>
          <a:lstStyle/>
          <a:p>
            <a:pPr>
              <a:spcBef>
                <a:spcPct val="50000"/>
              </a:spcBef>
            </a:pPr>
            <a:r>
              <a:rPr lang="en-US"/>
              <a:t>SETUP - You need 1 ball for each pair of players.</a:t>
            </a:r>
            <a:br>
              <a:rPr lang="en-US"/>
            </a:br>
            <a:r>
              <a:rPr lang="en-US"/>
              <a:t>	     It will help the exercise if you can use a</a:t>
            </a:r>
            <a:br>
              <a:rPr lang="en-US"/>
            </a:br>
            <a:r>
              <a:rPr lang="en-US"/>
              <a:t>	     court area marked out for tennis/volleyball</a:t>
            </a:r>
          </a:p>
        </p:txBody>
      </p:sp>
      <p:grpSp>
        <p:nvGrpSpPr>
          <p:cNvPr id="6148" name="Group 4"/>
          <p:cNvGrpSpPr>
            <a:grpSpLocks/>
          </p:cNvGrpSpPr>
          <p:nvPr/>
        </p:nvGrpSpPr>
        <p:grpSpPr bwMode="auto">
          <a:xfrm>
            <a:off x="1905000" y="3397250"/>
            <a:ext cx="3657600" cy="2184400"/>
            <a:chOff x="1200" y="2140"/>
            <a:chExt cx="2304" cy="1376"/>
          </a:xfrm>
        </p:grpSpPr>
        <p:sp>
          <p:nvSpPr>
            <p:cNvPr id="6149" name="Line 5"/>
            <p:cNvSpPr>
              <a:spLocks noChangeShapeType="1"/>
            </p:cNvSpPr>
            <p:nvPr/>
          </p:nvSpPr>
          <p:spPr bwMode="auto">
            <a:xfrm>
              <a:off x="1200" y="2202"/>
              <a:ext cx="2304" cy="0"/>
            </a:xfrm>
            <a:prstGeom prst="line">
              <a:avLst/>
            </a:prstGeom>
            <a:noFill/>
            <a:ln w="9525" cap="rnd">
              <a:solidFill>
                <a:schemeClr val="tx1"/>
              </a:solidFill>
              <a:prstDash val="sysDot"/>
              <a:round/>
              <a:headEnd/>
              <a:tailEnd/>
            </a:ln>
            <a:effectLst/>
          </p:spPr>
          <p:txBody>
            <a:bodyPr wrap="none" anchor="ctr"/>
            <a:lstStyle/>
            <a:p>
              <a:endParaRPr lang="en-AU"/>
            </a:p>
          </p:txBody>
        </p:sp>
        <p:sp>
          <p:nvSpPr>
            <p:cNvPr id="6150" name="Line 6"/>
            <p:cNvSpPr>
              <a:spLocks noChangeShapeType="1"/>
            </p:cNvSpPr>
            <p:nvPr/>
          </p:nvSpPr>
          <p:spPr bwMode="auto">
            <a:xfrm>
              <a:off x="1200" y="3256"/>
              <a:ext cx="2304" cy="0"/>
            </a:xfrm>
            <a:prstGeom prst="line">
              <a:avLst/>
            </a:prstGeom>
            <a:noFill/>
            <a:ln w="9525" cap="rnd">
              <a:solidFill>
                <a:schemeClr val="tx1"/>
              </a:solidFill>
              <a:prstDash val="sysDot"/>
              <a:round/>
              <a:headEnd/>
              <a:tailEnd/>
            </a:ln>
            <a:effectLst/>
          </p:spPr>
          <p:txBody>
            <a:bodyPr wrap="none" anchor="ctr"/>
            <a:lstStyle/>
            <a:p>
              <a:endParaRPr lang="en-AU"/>
            </a:p>
          </p:txBody>
        </p:sp>
        <p:sp>
          <p:nvSpPr>
            <p:cNvPr id="6151" name="AutoShape 7"/>
            <p:cNvSpPr>
              <a:spLocks noChangeArrowheads="1"/>
            </p:cNvSpPr>
            <p:nvPr/>
          </p:nvSpPr>
          <p:spPr bwMode="auto">
            <a:xfrm>
              <a:off x="2247" y="3132"/>
              <a:ext cx="210" cy="248"/>
            </a:xfrm>
            <a:prstGeom prst="diamond">
              <a:avLst/>
            </a:prstGeom>
            <a:solidFill>
              <a:schemeClr val="tx1"/>
            </a:solidFill>
            <a:ln w="9525">
              <a:solidFill>
                <a:schemeClr val="tx1"/>
              </a:solidFill>
              <a:miter lim="800000"/>
              <a:headEnd/>
              <a:tailEnd/>
            </a:ln>
            <a:effectLst/>
          </p:spPr>
          <p:txBody>
            <a:bodyPr wrap="none" anchor="ctr"/>
            <a:lstStyle/>
            <a:p>
              <a:endParaRPr lang="en-AU"/>
            </a:p>
          </p:txBody>
        </p:sp>
        <p:sp>
          <p:nvSpPr>
            <p:cNvPr id="6152" name="Text Box 8"/>
            <p:cNvSpPr txBox="1">
              <a:spLocks noChangeArrowheads="1"/>
            </p:cNvSpPr>
            <p:nvPr/>
          </p:nvSpPr>
          <p:spPr bwMode="auto">
            <a:xfrm>
              <a:off x="2446" y="3228"/>
              <a:ext cx="638" cy="288"/>
            </a:xfrm>
            <a:prstGeom prst="rect">
              <a:avLst/>
            </a:prstGeom>
            <a:noFill/>
            <a:ln w="9525">
              <a:noFill/>
              <a:miter lim="800000"/>
              <a:headEnd/>
              <a:tailEnd/>
            </a:ln>
            <a:effectLst/>
          </p:spPr>
          <p:txBody>
            <a:bodyPr wrap="none">
              <a:spAutoFit/>
            </a:bodyPr>
            <a:lstStyle/>
            <a:p>
              <a:r>
                <a:rPr lang="en-US"/>
                <a:t>Feeder</a:t>
              </a:r>
            </a:p>
          </p:txBody>
        </p:sp>
        <p:sp>
          <p:nvSpPr>
            <p:cNvPr id="6153" name="AutoShape 9"/>
            <p:cNvSpPr>
              <a:spLocks noChangeArrowheads="1"/>
            </p:cNvSpPr>
            <p:nvPr/>
          </p:nvSpPr>
          <p:spPr bwMode="auto">
            <a:xfrm>
              <a:off x="2208" y="2140"/>
              <a:ext cx="288" cy="260"/>
            </a:xfrm>
            <a:prstGeom prst="smileyFace">
              <a:avLst>
                <a:gd name="adj" fmla="val 4509"/>
              </a:avLst>
            </a:prstGeom>
            <a:solidFill>
              <a:srgbClr val="F9F039"/>
            </a:solidFill>
            <a:ln w="9525">
              <a:solidFill>
                <a:schemeClr val="tx1"/>
              </a:solidFill>
              <a:round/>
              <a:headEnd/>
              <a:tailEnd/>
            </a:ln>
            <a:effectLst/>
          </p:spPr>
          <p:txBody>
            <a:bodyPr wrap="none" anchor="ctr"/>
            <a:lstStyle/>
            <a:p>
              <a:endParaRPr lang="en-AU"/>
            </a:p>
          </p:txBody>
        </p:sp>
        <p:sp>
          <p:nvSpPr>
            <p:cNvPr id="6154" name="Text Box 10"/>
            <p:cNvSpPr txBox="1">
              <a:spLocks noChangeArrowheads="1"/>
            </p:cNvSpPr>
            <p:nvPr/>
          </p:nvSpPr>
          <p:spPr bwMode="auto">
            <a:xfrm>
              <a:off x="2544" y="2160"/>
              <a:ext cx="702" cy="288"/>
            </a:xfrm>
            <a:prstGeom prst="rect">
              <a:avLst/>
            </a:prstGeom>
            <a:noFill/>
            <a:ln w="9525">
              <a:noFill/>
              <a:miter lim="800000"/>
              <a:headEnd/>
              <a:tailEnd/>
            </a:ln>
            <a:effectLst/>
          </p:spPr>
          <p:txBody>
            <a:bodyPr wrap="none">
              <a:spAutoFit/>
            </a:bodyPr>
            <a:lstStyle/>
            <a:p>
              <a:r>
                <a:rPr lang="en-US"/>
                <a:t>Worker</a:t>
              </a:r>
            </a:p>
          </p:txBody>
        </p:sp>
        <p:sp>
          <p:nvSpPr>
            <p:cNvPr id="6155" name="Line 11"/>
            <p:cNvSpPr>
              <a:spLocks noChangeShapeType="1"/>
            </p:cNvSpPr>
            <p:nvPr/>
          </p:nvSpPr>
          <p:spPr bwMode="auto">
            <a:xfrm>
              <a:off x="2457" y="2450"/>
              <a:ext cx="471" cy="248"/>
            </a:xfrm>
            <a:prstGeom prst="line">
              <a:avLst/>
            </a:prstGeom>
            <a:noFill/>
            <a:ln w="57150">
              <a:solidFill>
                <a:schemeClr val="tx1"/>
              </a:solidFill>
              <a:round/>
              <a:headEnd/>
              <a:tailEnd type="triangle" w="med" len="med"/>
            </a:ln>
            <a:effectLst/>
          </p:spPr>
          <p:txBody>
            <a:bodyPr wrap="none" anchor="ctr"/>
            <a:lstStyle/>
            <a:p>
              <a:endParaRPr lang="en-AU"/>
            </a:p>
          </p:txBody>
        </p:sp>
        <p:sp>
          <p:nvSpPr>
            <p:cNvPr id="6156" name="Line 12"/>
            <p:cNvSpPr>
              <a:spLocks noChangeShapeType="1"/>
            </p:cNvSpPr>
            <p:nvPr/>
          </p:nvSpPr>
          <p:spPr bwMode="auto">
            <a:xfrm flipV="1">
              <a:off x="2509" y="2822"/>
              <a:ext cx="419" cy="372"/>
            </a:xfrm>
            <a:prstGeom prst="line">
              <a:avLst/>
            </a:prstGeom>
            <a:noFill/>
            <a:ln w="28575">
              <a:solidFill>
                <a:schemeClr val="tx1"/>
              </a:solidFill>
              <a:prstDash val="dash"/>
              <a:round/>
              <a:headEnd/>
              <a:tailEnd type="triangle" w="med" len="med"/>
            </a:ln>
            <a:effectLst/>
          </p:spPr>
          <p:txBody>
            <a:bodyPr wrap="none" anchor="ctr"/>
            <a:lstStyle/>
            <a:p>
              <a:endParaRPr lang="en-AU"/>
            </a:p>
          </p:txBody>
        </p:sp>
        <p:sp>
          <p:nvSpPr>
            <p:cNvPr id="6157" name="Text Box 13"/>
            <p:cNvSpPr txBox="1">
              <a:spLocks noChangeArrowheads="1"/>
            </p:cNvSpPr>
            <p:nvPr/>
          </p:nvSpPr>
          <p:spPr bwMode="auto">
            <a:xfrm>
              <a:off x="2966" y="2619"/>
              <a:ext cx="291" cy="288"/>
            </a:xfrm>
            <a:prstGeom prst="rect">
              <a:avLst/>
            </a:prstGeom>
            <a:noFill/>
            <a:ln w="9525">
              <a:noFill/>
              <a:miter lim="800000"/>
              <a:headEnd/>
              <a:tailEnd/>
            </a:ln>
            <a:effectLst/>
          </p:spPr>
          <p:txBody>
            <a:bodyPr wrap="none">
              <a:spAutoFit/>
            </a:bodyPr>
            <a:lstStyle/>
            <a:p>
              <a:r>
                <a:rPr lang="en-US">
                  <a:sym typeface="Monotype Sorts" pitchFamily="2" charset="2"/>
                </a:rPr>
                <a:t></a:t>
              </a:r>
              <a:endParaRPr lang="en-US"/>
            </a:p>
          </p:txBody>
        </p:sp>
      </p:grpSp>
      <p:sp>
        <p:nvSpPr>
          <p:cNvPr id="6158" name="Text Box 14"/>
          <p:cNvSpPr txBox="1">
            <a:spLocks noChangeArrowheads="1"/>
          </p:cNvSpPr>
          <p:nvPr/>
        </p:nvSpPr>
        <p:spPr bwMode="auto">
          <a:xfrm>
            <a:off x="5715000" y="2895600"/>
            <a:ext cx="2927350" cy="3113088"/>
          </a:xfrm>
          <a:prstGeom prst="rect">
            <a:avLst/>
          </a:prstGeom>
          <a:noFill/>
          <a:ln w="9525">
            <a:noFill/>
            <a:miter lim="800000"/>
            <a:headEnd/>
            <a:tailEnd/>
          </a:ln>
          <a:effectLst/>
        </p:spPr>
        <p:txBody>
          <a:bodyPr>
            <a:spAutoFit/>
          </a:bodyPr>
          <a:lstStyle/>
          <a:p>
            <a:r>
              <a:rPr lang="en-US" sz="1800"/>
              <a:t>Feeder makes a chest pass to</a:t>
            </a:r>
            <a:br>
              <a:rPr lang="en-US" sz="1800"/>
            </a:br>
            <a:r>
              <a:rPr lang="en-US" sz="1800"/>
              <a:t>her right, with the worker</a:t>
            </a:r>
            <a:br>
              <a:rPr lang="en-US" sz="1800"/>
            </a:br>
            <a:r>
              <a:rPr lang="en-US" sz="1800"/>
              <a:t>moving forward to receive it.</a:t>
            </a:r>
            <a:br>
              <a:rPr lang="en-US" sz="1800"/>
            </a:br>
            <a:r>
              <a:rPr lang="en-US" sz="1800"/>
              <a:t>NOTE: The worker must run</a:t>
            </a:r>
            <a:br>
              <a:rPr lang="en-US" sz="1800"/>
            </a:br>
            <a:r>
              <a:rPr lang="en-US" sz="1800"/>
              <a:t>onto the ball; there should be</a:t>
            </a:r>
            <a:br>
              <a:rPr lang="en-US" sz="1800"/>
            </a:br>
            <a:r>
              <a:rPr lang="en-US" sz="1800"/>
              <a:t>no stopping to receive it.</a:t>
            </a:r>
          </a:p>
          <a:p>
            <a:r>
              <a:rPr lang="en-US" sz="1800"/>
              <a:t>Repeat rapidly for 30 sec and </a:t>
            </a:r>
            <a:br>
              <a:rPr lang="en-US" sz="1800"/>
            </a:br>
            <a:r>
              <a:rPr lang="en-US" sz="1800"/>
              <a:t>then reverse roles.</a:t>
            </a:r>
          </a:p>
          <a:p>
            <a:r>
              <a:rPr lang="en-US" sz="1800"/>
              <a:t>Then repeat the process by getting the feeder to pass to her left.</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 calcmode="lin" valueType="num">
                                      <p:cBhvr additive="base">
                                        <p:cTn id="7" dur="500" fill="hold"/>
                                        <p:tgtEl>
                                          <p:spTgt spid="614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14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autoUpdateAnimBg="0" advAuto="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a:r>
              <a:rPr lang="en-US"/>
              <a:t>Set 1 - Second Steps</a:t>
            </a:r>
          </a:p>
        </p:txBody>
      </p:sp>
      <p:sp>
        <p:nvSpPr>
          <p:cNvPr id="7171" name="Text Box 3"/>
          <p:cNvSpPr txBox="1">
            <a:spLocks noChangeArrowheads="1"/>
          </p:cNvSpPr>
          <p:nvPr/>
        </p:nvSpPr>
        <p:spPr bwMode="auto">
          <a:xfrm>
            <a:off x="1600200" y="1676400"/>
            <a:ext cx="6705600" cy="1066800"/>
          </a:xfrm>
          <a:prstGeom prst="rect">
            <a:avLst/>
          </a:prstGeom>
          <a:noFill/>
          <a:ln w="9525">
            <a:noFill/>
            <a:miter lim="800000"/>
            <a:headEnd/>
            <a:tailEnd/>
          </a:ln>
          <a:effectLst/>
        </p:spPr>
        <p:txBody>
          <a:bodyPr>
            <a:spAutoFit/>
          </a:bodyPr>
          <a:lstStyle/>
          <a:p>
            <a:pPr>
              <a:spcBef>
                <a:spcPct val="50000"/>
              </a:spcBef>
            </a:pPr>
            <a:r>
              <a:rPr lang="en-US"/>
              <a:t>SETUP - You need 2 balls and 3 players.</a:t>
            </a:r>
            <a:br>
              <a:rPr lang="en-US"/>
            </a:br>
            <a:r>
              <a:rPr lang="en-US"/>
              <a:t>	     </a:t>
            </a:r>
            <a:r>
              <a:rPr lang="en-US" sz="1600"/>
              <a:t>It will help the exercise if you can use a court area marked out </a:t>
            </a:r>
            <a:br>
              <a:rPr lang="en-US" sz="1600"/>
            </a:br>
            <a:r>
              <a:rPr lang="en-US" sz="1600"/>
              <a:t>	       for tennis/volleyball</a:t>
            </a:r>
            <a:endParaRPr lang="en-US"/>
          </a:p>
        </p:txBody>
      </p:sp>
      <p:grpSp>
        <p:nvGrpSpPr>
          <p:cNvPr id="7172" name="Group 4"/>
          <p:cNvGrpSpPr>
            <a:grpSpLocks/>
          </p:cNvGrpSpPr>
          <p:nvPr/>
        </p:nvGrpSpPr>
        <p:grpSpPr bwMode="auto">
          <a:xfrm>
            <a:off x="1905000" y="2895600"/>
            <a:ext cx="3657600" cy="2971800"/>
            <a:chOff x="1200" y="1824"/>
            <a:chExt cx="2304" cy="1872"/>
          </a:xfrm>
        </p:grpSpPr>
        <p:sp>
          <p:nvSpPr>
            <p:cNvPr id="7173" name="Line 5"/>
            <p:cNvSpPr>
              <a:spLocks noChangeShapeType="1"/>
            </p:cNvSpPr>
            <p:nvPr/>
          </p:nvSpPr>
          <p:spPr bwMode="auto">
            <a:xfrm>
              <a:off x="1200" y="2202"/>
              <a:ext cx="2304" cy="0"/>
            </a:xfrm>
            <a:prstGeom prst="line">
              <a:avLst/>
            </a:prstGeom>
            <a:noFill/>
            <a:ln w="9525" cap="rnd">
              <a:solidFill>
                <a:schemeClr val="tx1"/>
              </a:solidFill>
              <a:prstDash val="sysDot"/>
              <a:round/>
              <a:headEnd/>
              <a:tailEnd/>
            </a:ln>
            <a:effectLst/>
          </p:spPr>
          <p:txBody>
            <a:bodyPr wrap="none" anchor="ctr"/>
            <a:lstStyle/>
            <a:p>
              <a:endParaRPr lang="en-AU"/>
            </a:p>
          </p:txBody>
        </p:sp>
        <p:sp>
          <p:nvSpPr>
            <p:cNvPr id="7174" name="Line 6"/>
            <p:cNvSpPr>
              <a:spLocks noChangeShapeType="1"/>
            </p:cNvSpPr>
            <p:nvPr/>
          </p:nvSpPr>
          <p:spPr bwMode="auto">
            <a:xfrm>
              <a:off x="1200" y="3256"/>
              <a:ext cx="2304" cy="0"/>
            </a:xfrm>
            <a:prstGeom prst="line">
              <a:avLst/>
            </a:prstGeom>
            <a:noFill/>
            <a:ln w="9525" cap="rnd">
              <a:solidFill>
                <a:schemeClr val="tx1"/>
              </a:solidFill>
              <a:prstDash val="sysDot"/>
              <a:round/>
              <a:headEnd/>
              <a:tailEnd/>
            </a:ln>
            <a:effectLst/>
          </p:spPr>
          <p:txBody>
            <a:bodyPr wrap="none" anchor="ctr"/>
            <a:lstStyle/>
            <a:p>
              <a:endParaRPr lang="en-AU"/>
            </a:p>
          </p:txBody>
        </p:sp>
        <p:sp>
          <p:nvSpPr>
            <p:cNvPr id="7175" name="AutoShape 7"/>
            <p:cNvSpPr>
              <a:spLocks noChangeArrowheads="1"/>
            </p:cNvSpPr>
            <p:nvPr/>
          </p:nvSpPr>
          <p:spPr bwMode="auto">
            <a:xfrm>
              <a:off x="2784" y="3120"/>
              <a:ext cx="210" cy="248"/>
            </a:xfrm>
            <a:prstGeom prst="diamond">
              <a:avLst/>
            </a:prstGeom>
            <a:solidFill>
              <a:schemeClr val="tx1"/>
            </a:solidFill>
            <a:ln w="9525">
              <a:solidFill>
                <a:schemeClr val="tx1"/>
              </a:solidFill>
              <a:miter lim="800000"/>
              <a:headEnd/>
              <a:tailEnd/>
            </a:ln>
            <a:effectLst/>
          </p:spPr>
          <p:txBody>
            <a:bodyPr wrap="none" anchor="ctr"/>
            <a:lstStyle/>
            <a:p>
              <a:endParaRPr lang="en-AU"/>
            </a:p>
          </p:txBody>
        </p:sp>
        <p:sp>
          <p:nvSpPr>
            <p:cNvPr id="7176" name="Text Box 8"/>
            <p:cNvSpPr txBox="1">
              <a:spLocks noChangeArrowheads="1"/>
            </p:cNvSpPr>
            <p:nvPr/>
          </p:nvSpPr>
          <p:spPr bwMode="auto">
            <a:xfrm>
              <a:off x="1872" y="3408"/>
              <a:ext cx="713" cy="288"/>
            </a:xfrm>
            <a:prstGeom prst="rect">
              <a:avLst/>
            </a:prstGeom>
            <a:noFill/>
            <a:ln w="9525">
              <a:noFill/>
              <a:miter lim="800000"/>
              <a:headEnd/>
              <a:tailEnd/>
            </a:ln>
            <a:effectLst/>
          </p:spPr>
          <p:txBody>
            <a:bodyPr wrap="none">
              <a:spAutoFit/>
            </a:bodyPr>
            <a:lstStyle/>
            <a:p>
              <a:r>
                <a:rPr lang="en-US"/>
                <a:t>Feeders</a:t>
              </a:r>
            </a:p>
          </p:txBody>
        </p:sp>
        <p:sp>
          <p:nvSpPr>
            <p:cNvPr id="7177" name="Text Box 9"/>
            <p:cNvSpPr txBox="1">
              <a:spLocks noChangeArrowheads="1"/>
            </p:cNvSpPr>
            <p:nvPr/>
          </p:nvSpPr>
          <p:spPr bwMode="auto">
            <a:xfrm>
              <a:off x="2016" y="1824"/>
              <a:ext cx="702" cy="288"/>
            </a:xfrm>
            <a:prstGeom prst="rect">
              <a:avLst/>
            </a:prstGeom>
            <a:noFill/>
            <a:ln w="9525">
              <a:noFill/>
              <a:miter lim="800000"/>
              <a:headEnd/>
              <a:tailEnd/>
            </a:ln>
            <a:effectLst/>
          </p:spPr>
          <p:txBody>
            <a:bodyPr wrap="none">
              <a:spAutoFit/>
            </a:bodyPr>
            <a:lstStyle/>
            <a:p>
              <a:r>
                <a:rPr lang="en-US"/>
                <a:t>Worker</a:t>
              </a:r>
            </a:p>
          </p:txBody>
        </p:sp>
        <p:sp>
          <p:nvSpPr>
            <p:cNvPr id="7178" name="Line 10"/>
            <p:cNvSpPr>
              <a:spLocks noChangeShapeType="1"/>
            </p:cNvSpPr>
            <p:nvPr/>
          </p:nvSpPr>
          <p:spPr bwMode="auto">
            <a:xfrm>
              <a:off x="1872" y="2208"/>
              <a:ext cx="816" cy="0"/>
            </a:xfrm>
            <a:prstGeom prst="line">
              <a:avLst/>
            </a:prstGeom>
            <a:noFill/>
            <a:ln w="57150">
              <a:solidFill>
                <a:schemeClr val="tx1"/>
              </a:solidFill>
              <a:round/>
              <a:headEnd/>
              <a:tailEnd type="triangle" w="med" len="med"/>
            </a:ln>
            <a:effectLst/>
          </p:spPr>
          <p:txBody>
            <a:bodyPr wrap="none" anchor="ctr"/>
            <a:lstStyle/>
            <a:p>
              <a:endParaRPr lang="en-AU"/>
            </a:p>
          </p:txBody>
        </p:sp>
        <p:sp>
          <p:nvSpPr>
            <p:cNvPr id="7179" name="Line 11"/>
            <p:cNvSpPr>
              <a:spLocks noChangeShapeType="1"/>
            </p:cNvSpPr>
            <p:nvPr/>
          </p:nvSpPr>
          <p:spPr bwMode="auto">
            <a:xfrm flipV="1">
              <a:off x="1584" y="2448"/>
              <a:ext cx="0" cy="612"/>
            </a:xfrm>
            <a:prstGeom prst="line">
              <a:avLst/>
            </a:prstGeom>
            <a:noFill/>
            <a:ln w="28575">
              <a:solidFill>
                <a:schemeClr val="tx1"/>
              </a:solidFill>
              <a:prstDash val="dash"/>
              <a:round/>
              <a:headEnd/>
              <a:tailEnd type="triangle" w="med" len="med"/>
            </a:ln>
            <a:effectLst/>
          </p:spPr>
          <p:txBody>
            <a:bodyPr wrap="none" anchor="ctr"/>
            <a:lstStyle/>
            <a:p>
              <a:endParaRPr lang="en-AU"/>
            </a:p>
          </p:txBody>
        </p:sp>
        <p:sp>
          <p:nvSpPr>
            <p:cNvPr id="7180" name="AutoShape 12"/>
            <p:cNvSpPr>
              <a:spLocks noChangeArrowheads="1"/>
            </p:cNvSpPr>
            <p:nvPr/>
          </p:nvSpPr>
          <p:spPr bwMode="auto">
            <a:xfrm>
              <a:off x="1440" y="2064"/>
              <a:ext cx="288" cy="260"/>
            </a:xfrm>
            <a:prstGeom prst="smileyFace">
              <a:avLst>
                <a:gd name="adj" fmla="val 4509"/>
              </a:avLst>
            </a:prstGeom>
            <a:solidFill>
              <a:srgbClr val="F9F039"/>
            </a:solidFill>
            <a:ln w="9525">
              <a:solidFill>
                <a:schemeClr val="tx1"/>
              </a:solidFill>
              <a:round/>
              <a:headEnd/>
              <a:tailEnd/>
            </a:ln>
            <a:effectLst/>
          </p:spPr>
          <p:txBody>
            <a:bodyPr wrap="none" anchor="ctr"/>
            <a:lstStyle/>
            <a:p>
              <a:endParaRPr lang="en-AU"/>
            </a:p>
          </p:txBody>
        </p:sp>
        <p:sp>
          <p:nvSpPr>
            <p:cNvPr id="7181" name="AutoShape 13"/>
            <p:cNvSpPr>
              <a:spLocks noChangeArrowheads="1"/>
            </p:cNvSpPr>
            <p:nvPr/>
          </p:nvSpPr>
          <p:spPr bwMode="auto">
            <a:xfrm>
              <a:off x="1488" y="3120"/>
              <a:ext cx="210" cy="248"/>
            </a:xfrm>
            <a:prstGeom prst="diamond">
              <a:avLst/>
            </a:prstGeom>
            <a:solidFill>
              <a:schemeClr val="tx1"/>
            </a:solidFill>
            <a:ln w="9525">
              <a:solidFill>
                <a:schemeClr val="tx1"/>
              </a:solidFill>
              <a:miter lim="800000"/>
              <a:headEnd/>
              <a:tailEnd/>
            </a:ln>
            <a:effectLst/>
          </p:spPr>
          <p:txBody>
            <a:bodyPr wrap="none" anchor="ctr"/>
            <a:lstStyle/>
            <a:p>
              <a:endParaRPr lang="en-AU"/>
            </a:p>
          </p:txBody>
        </p:sp>
        <p:sp>
          <p:nvSpPr>
            <p:cNvPr id="7182" name="Text Box 14"/>
            <p:cNvSpPr txBox="1">
              <a:spLocks noChangeArrowheads="1"/>
            </p:cNvSpPr>
            <p:nvPr/>
          </p:nvSpPr>
          <p:spPr bwMode="auto">
            <a:xfrm>
              <a:off x="2784" y="2064"/>
              <a:ext cx="384" cy="288"/>
            </a:xfrm>
            <a:prstGeom prst="rect">
              <a:avLst/>
            </a:prstGeom>
            <a:noFill/>
            <a:ln w="9525">
              <a:noFill/>
              <a:miter lim="800000"/>
              <a:headEnd/>
              <a:tailEnd/>
            </a:ln>
            <a:effectLst/>
          </p:spPr>
          <p:txBody>
            <a:bodyPr>
              <a:spAutoFit/>
            </a:bodyPr>
            <a:lstStyle/>
            <a:p>
              <a:pPr>
                <a:spcBef>
                  <a:spcPct val="50000"/>
                </a:spcBef>
              </a:pPr>
              <a:r>
                <a:rPr lang="en-US">
                  <a:sym typeface="Monotype Sorts" pitchFamily="2" charset="2"/>
                </a:rPr>
                <a:t></a:t>
              </a:r>
              <a:endParaRPr lang="en-US"/>
            </a:p>
          </p:txBody>
        </p:sp>
        <p:sp>
          <p:nvSpPr>
            <p:cNvPr id="7183" name="Line 15"/>
            <p:cNvSpPr>
              <a:spLocks noChangeShapeType="1"/>
            </p:cNvSpPr>
            <p:nvPr/>
          </p:nvSpPr>
          <p:spPr bwMode="auto">
            <a:xfrm flipV="1">
              <a:off x="2880" y="2400"/>
              <a:ext cx="0" cy="612"/>
            </a:xfrm>
            <a:prstGeom prst="line">
              <a:avLst/>
            </a:prstGeom>
            <a:noFill/>
            <a:ln w="28575">
              <a:solidFill>
                <a:schemeClr val="tx1"/>
              </a:solidFill>
              <a:prstDash val="dash"/>
              <a:round/>
              <a:headEnd/>
              <a:tailEnd type="triangle" w="med" len="med"/>
            </a:ln>
            <a:effectLst/>
          </p:spPr>
          <p:txBody>
            <a:bodyPr wrap="none" anchor="ctr"/>
            <a:lstStyle/>
            <a:p>
              <a:endParaRPr lang="en-AU"/>
            </a:p>
          </p:txBody>
        </p:sp>
      </p:grpSp>
      <p:sp>
        <p:nvSpPr>
          <p:cNvPr id="7184" name="Text Box 16"/>
          <p:cNvSpPr txBox="1">
            <a:spLocks noChangeArrowheads="1"/>
          </p:cNvSpPr>
          <p:nvPr/>
        </p:nvSpPr>
        <p:spPr bwMode="auto">
          <a:xfrm>
            <a:off x="5546725" y="2784475"/>
            <a:ext cx="3221038" cy="3013075"/>
          </a:xfrm>
          <a:prstGeom prst="rect">
            <a:avLst/>
          </a:prstGeom>
          <a:noFill/>
          <a:ln w="9525">
            <a:noFill/>
            <a:miter lim="800000"/>
            <a:headEnd/>
            <a:tailEnd/>
          </a:ln>
          <a:effectLst/>
        </p:spPr>
        <p:txBody>
          <a:bodyPr wrap="none">
            <a:spAutoFit/>
          </a:bodyPr>
          <a:lstStyle/>
          <a:p>
            <a:r>
              <a:rPr lang="en-US"/>
              <a:t>The aim of this exercise</a:t>
            </a:r>
            <a:br>
              <a:rPr lang="en-US"/>
            </a:br>
            <a:r>
              <a:rPr lang="en-US"/>
              <a:t>is speed and accuracy</a:t>
            </a:r>
            <a:br>
              <a:rPr lang="en-US"/>
            </a:br>
            <a:r>
              <a:rPr lang="en-US"/>
              <a:t>The worker receives and</a:t>
            </a:r>
            <a:br>
              <a:rPr lang="en-US"/>
            </a:br>
            <a:r>
              <a:rPr lang="en-US"/>
              <a:t>returns a chest pass, then</a:t>
            </a:r>
            <a:br>
              <a:rPr lang="en-US"/>
            </a:br>
            <a:r>
              <a:rPr lang="en-US"/>
              <a:t>sprints to her left and </a:t>
            </a:r>
            <a:br>
              <a:rPr lang="en-US"/>
            </a:br>
            <a:r>
              <a:rPr lang="en-US"/>
              <a:t>returns a chest pass by</a:t>
            </a:r>
            <a:br>
              <a:rPr lang="en-US"/>
            </a:br>
            <a:r>
              <a:rPr lang="en-US"/>
              <a:t>batting it back.</a:t>
            </a:r>
            <a:br>
              <a:rPr lang="en-US"/>
            </a:br>
            <a:r>
              <a:rPr lang="en-US"/>
              <a:t>Change after 30 secs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 calcmode="lin" valueType="num">
                                      <p:cBhvr additive="base">
                                        <p:cTn id="7" dur="500" fill="hold"/>
                                        <p:tgtEl>
                                          <p:spTgt spid="717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7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autoUpdateAnimBg="0" advAuto="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a:r>
              <a:rPr lang="en-US"/>
              <a:t>Set 1 - Third Steps</a:t>
            </a:r>
          </a:p>
        </p:txBody>
      </p:sp>
      <p:sp>
        <p:nvSpPr>
          <p:cNvPr id="8195" name="Line 3"/>
          <p:cNvSpPr>
            <a:spLocks noChangeShapeType="1"/>
          </p:cNvSpPr>
          <p:nvPr/>
        </p:nvSpPr>
        <p:spPr bwMode="auto">
          <a:xfrm>
            <a:off x="1447800" y="3495675"/>
            <a:ext cx="3657600" cy="0"/>
          </a:xfrm>
          <a:prstGeom prst="line">
            <a:avLst/>
          </a:prstGeom>
          <a:noFill/>
          <a:ln w="9525" cap="rnd">
            <a:solidFill>
              <a:schemeClr val="tx1"/>
            </a:solidFill>
            <a:prstDash val="sysDot"/>
            <a:round/>
            <a:headEnd/>
            <a:tailEnd/>
          </a:ln>
          <a:effectLst/>
        </p:spPr>
        <p:txBody>
          <a:bodyPr wrap="none" anchor="ctr"/>
          <a:lstStyle/>
          <a:p>
            <a:endParaRPr lang="en-AU"/>
          </a:p>
        </p:txBody>
      </p:sp>
      <p:sp>
        <p:nvSpPr>
          <p:cNvPr id="8196" name="Line 4"/>
          <p:cNvSpPr>
            <a:spLocks noChangeShapeType="1"/>
          </p:cNvSpPr>
          <p:nvPr/>
        </p:nvSpPr>
        <p:spPr bwMode="auto">
          <a:xfrm>
            <a:off x="1447800" y="5168900"/>
            <a:ext cx="3657600" cy="0"/>
          </a:xfrm>
          <a:prstGeom prst="line">
            <a:avLst/>
          </a:prstGeom>
          <a:noFill/>
          <a:ln w="9525" cap="rnd">
            <a:solidFill>
              <a:schemeClr val="tx1"/>
            </a:solidFill>
            <a:prstDash val="sysDot"/>
            <a:round/>
            <a:headEnd/>
            <a:tailEnd/>
          </a:ln>
          <a:effectLst/>
        </p:spPr>
        <p:txBody>
          <a:bodyPr wrap="none" anchor="ctr"/>
          <a:lstStyle/>
          <a:p>
            <a:endParaRPr lang="en-AU"/>
          </a:p>
        </p:txBody>
      </p:sp>
      <p:sp>
        <p:nvSpPr>
          <p:cNvPr id="8197" name="AutoShape 5"/>
          <p:cNvSpPr>
            <a:spLocks noChangeArrowheads="1"/>
          </p:cNvSpPr>
          <p:nvPr/>
        </p:nvSpPr>
        <p:spPr bwMode="auto">
          <a:xfrm>
            <a:off x="3962400" y="4953000"/>
            <a:ext cx="333375" cy="393700"/>
          </a:xfrm>
          <a:prstGeom prst="diamond">
            <a:avLst/>
          </a:prstGeom>
          <a:solidFill>
            <a:schemeClr val="tx1"/>
          </a:solidFill>
          <a:ln w="9525">
            <a:solidFill>
              <a:schemeClr val="tx1"/>
            </a:solidFill>
            <a:miter lim="800000"/>
            <a:headEnd/>
            <a:tailEnd/>
          </a:ln>
          <a:effectLst/>
        </p:spPr>
        <p:txBody>
          <a:bodyPr wrap="none" anchor="ctr"/>
          <a:lstStyle/>
          <a:p>
            <a:endParaRPr lang="en-AU"/>
          </a:p>
        </p:txBody>
      </p:sp>
      <p:sp>
        <p:nvSpPr>
          <p:cNvPr id="8198" name="Text Box 6"/>
          <p:cNvSpPr txBox="1">
            <a:spLocks noChangeArrowheads="1"/>
          </p:cNvSpPr>
          <p:nvPr/>
        </p:nvSpPr>
        <p:spPr bwMode="auto">
          <a:xfrm>
            <a:off x="2514600" y="5410200"/>
            <a:ext cx="1131888" cy="457200"/>
          </a:xfrm>
          <a:prstGeom prst="rect">
            <a:avLst/>
          </a:prstGeom>
          <a:noFill/>
          <a:ln w="9525">
            <a:noFill/>
            <a:miter lim="800000"/>
            <a:headEnd/>
            <a:tailEnd/>
          </a:ln>
          <a:effectLst/>
        </p:spPr>
        <p:txBody>
          <a:bodyPr wrap="none">
            <a:spAutoFit/>
          </a:bodyPr>
          <a:lstStyle/>
          <a:p>
            <a:r>
              <a:rPr lang="en-US"/>
              <a:t>Feeders</a:t>
            </a:r>
          </a:p>
        </p:txBody>
      </p:sp>
      <p:sp>
        <p:nvSpPr>
          <p:cNvPr id="8199" name="Text Box 7"/>
          <p:cNvSpPr txBox="1">
            <a:spLocks noChangeArrowheads="1"/>
          </p:cNvSpPr>
          <p:nvPr/>
        </p:nvSpPr>
        <p:spPr bwMode="auto">
          <a:xfrm>
            <a:off x="1219200" y="2362200"/>
            <a:ext cx="1233488" cy="457200"/>
          </a:xfrm>
          <a:prstGeom prst="rect">
            <a:avLst/>
          </a:prstGeom>
          <a:noFill/>
          <a:ln w="9525">
            <a:noFill/>
            <a:miter lim="800000"/>
            <a:headEnd/>
            <a:tailEnd/>
          </a:ln>
          <a:effectLst/>
        </p:spPr>
        <p:txBody>
          <a:bodyPr wrap="none">
            <a:spAutoFit/>
          </a:bodyPr>
          <a:lstStyle/>
          <a:p>
            <a:r>
              <a:rPr lang="en-US"/>
              <a:t>Workers</a:t>
            </a:r>
          </a:p>
        </p:txBody>
      </p:sp>
      <p:sp>
        <p:nvSpPr>
          <p:cNvPr id="8200" name="Line 8"/>
          <p:cNvSpPr>
            <a:spLocks noChangeShapeType="1"/>
          </p:cNvSpPr>
          <p:nvPr/>
        </p:nvSpPr>
        <p:spPr bwMode="auto">
          <a:xfrm>
            <a:off x="2514600" y="3200400"/>
            <a:ext cx="1295400" cy="0"/>
          </a:xfrm>
          <a:prstGeom prst="line">
            <a:avLst/>
          </a:prstGeom>
          <a:noFill/>
          <a:ln w="57150">
            <a:solidFill>
              <a:schemeClr val="tx1"/>
            </a:solidFill>
            <a:round/>
            <a:headEnd/>
            <a:tailEnd type="triangle" w="med" len="med"/>
          </a:ln>
          <a:effectLst/>
        </p:spPr>
        <p:txBody>
          <a:bodyPr wrap="none" anchor="ctr"/>
          <a:lstStyle/>
          <a:p>
            <a:endParaRPr lang="en-AU"/>
          </a:p>
        </p:txBody>
      </p:sp>
      <p:sp>
        <p:nvSpPr>
          <p:cNvPr id="8201" name="Line 9"/>
          <p:cNvSpPr>
            <a:spLocks noChangeShapeType="1"/>
          </p:cNvSpPr>
          <p:nvPr/>
        </p:nvSpPr>
        <p:spPr bwMode="auto">
          <a:xfrm flipV="1">
            <a:off x="2057400" y="3886200"/>
            <a:ext cx="0" cy="971550"/>
          </a:xfrm>
          <a:prstGeom prst="line">
            <a:avLst/>
          </a:prstGeom>
          <a:noFill/>
          <a:ln w="28575">
            <a:solidFill>
              <a:schemeClr val="tx1"/>
            </a:solidFill>
            <a:prstDash val="dash"/>
            <a:round/>
            <a:headEnd/>
            <a:tailEnd type="triangle" w="med" len="med"/>
          </a:ln>
          <a:effectLst/>
        </p:spPr>
        <p:txBody>
          <a:bodyPr wrap="none" anchor="ctr"/>
          <a:lstStyle/>
          <a:p>
            <a:endParaRPr lang="en-AU"/>
          </a:p>
        </p:txBody>
      </p:sp>
      <p:sp>
        <p:nvSpPr>
          <p:cNvPr id="8202" name="AutoShape 10"/>
          <p:cNvSpPr>
            <a:spLocks noChangeArrowheads="1"/>
          </p:cNvSpPr>
          <p:nvPr/>
        </p:nvSpPr>
        <p:spPr bwMode="auto">
          <a:xfrm>
            <a:off x="1828800" y="2971800"/>
            <a:ext cx="457200" cy="412750"/>
          </a:xfrm>
          <a:prstGeom prst="smileyFace">
            <a:avLst>
              <a:gd name="adj" fmla="val 4509"/>
            </a:avLst>
          </a:prstGeom>
          <a:solidFill>
            <a:srgbClr val="F9F039"/>
          </a:solidFill>
          <a:ln w="9525">
            <a:solidFill>
              <a:schemeClr val="tx1"/>
            </a:solidFill>
            <a:round/>
            <a:headEnd/>
            <a:tailEnd/>
          </a:ln>
          <a:effectLst/>
        </p:spPr>
        <p:txBody>
          <a:bodyPr wrap="none" anchor="ctr"/>
          <a:lstStyle/>
          <a:p>
            <a:endParaRPr lang="en-AU"/>
          </a:p>
        </p:txBody>
      </p:sp>
      <p:sp>
        <p:nvSpPr>
          <p:cNvPr id="8203" name="AutoShape 11"/>
          <p:cNvSpPr>
            <a:spLocks noChangeArrowheads="1"/>
          </p:cNvSpPr>
          <p:nvPr/>
        </p:nvSpPr>
        <p:spPr bwMode="auto">
          <a:xfrm>
            <a:off x="1905000" y="4953000"/>
            <a:ext cx="333375" cy="393700"/>
          </a:xfrm>
          <a:prstGeom prst="diamond">
            <a:avLst/>
          </a:prstGeom>
          <a:solidFill>
            <a:schemeClr val="tx1"/>
          </a:solidFill>
          <a:ln w="9525">
            <a:solidFill>
              <a:schemeClr val="tx1"/>
            </a:solidFill>
            <a:miter lim="800000"/>
            <a:headEnd/>
            <a:tailEnd/>
          </a:ln>
          <a:effectLst/>
        </p:spPr>
        <p:txBody>
          <a:bodyPr wrap="none" anchor="ctr"/>
          <a:lstStyle/>
          <a:p>
            <a:endParaRPr lang="en-AU"/>
          </a:p>
        </p:txBody>
      </p:sp>
      <p:sp>
        <p:nvSpPr>
          <p:cNvPr id="8204" name="Text Box 12"/>
          <p:cNvSpPr txBox="1">
            <a:spLocks noChangeArrowheads="1"/>
          </p:cNvSpPr>
          <p:nvPr/>
        </p:nvSpPr>
        <p:spPr bwMode="auto">
          <a:xfrm>
            <a:off x="3962400" y="2971800"/>
            <a:ext cx="762000" cy="457200"/>
          </a:xfrm>
          <a:prstGeom prst="rect">
            <a:avLst/>
          </a:prstGeom>
          <a:noFill/>
          <a:ln w="9525">
            <a:noFill/>
            <a:miter lim="800000"/>
            <a:headEnd/>
            <a:tailEnd/>
          </a:ln>
          <a:effectLst/>
        </p:spPr>
        <p:txBody>
          <a:bodyPr>
            <a:spAutoFit/>
          </a:bodyPr>
          <a:lstStyle/>
          <a:p>
            <a:pPr>
              <a:spcBef>
                <a:spcPct val="50000"/>
              </a:spcBef>
            </a:pPr>
            <a:r>
              <a:rPr lang="en-US">
                <a:sym typeface="Monotype Sorts" pitchFamily="2" charset="2"/>
              </a:rPr>
              <a:t>A</a:t>
            </a:r>
            <a:endParaRPr lang="en-US"/>
          </a:p>
        </p:txBody>
      </p:sp>
      <p:sp>
        <p:nvSpPr>
          <p:cNvPr id="8205" name="Line 13"/>
          <p:cNvSpPr>
            <a:spLocks noChangeShapeType="1"/>
          </p:cNvSpPr>
          <p:nvPr/>
        </p:nvSpPr>
        <p:spPr bwMode="auto">
          <a:xfrm rot="10783149">
            <a:off x="2667000" y="3733800"/>
            <a:ext cx="1295400" cy="1588"/>
          </a:xfrm>
          <a:prstGeom prst="line">
            <a:avLst/>
          </a:prstGeom>
          <a:noFill/>
          <a:ln w="57150">
            <a:solidFill>
              <a:schemeClr val="tx1"/>
            </a:solidFill>
            <a:round/>
            <a:headEnd/>
            <a:tailEnd type="triangle" w="med" len="med"/>
          </a:ln>
          <a:effectLst/>
        </p:spPr>
        <p:txBody>
          <a:bodyPr wrap="none" anchor="ctr"/>
          <a:lstStyle/>
          <a:p>
            <a:endParaRPr lang="en-AU"/>
          </a:p>
        </p:txBody>
      </p:sp>
      <p:sp>
        <p:nvSpPr>
          <p:cNvPr id="8206" name="AutoShape 14"/>
          <p:cNvSpPr>
            <a:spLocks noChangeArrowheads="1"/>
          </p:cNvSpPr>
          <p:nvPr/>
        </p:nvSpPr>
        <p:spPr bwMode="auto">
          <a:xfrm>
            <a:off x="4038600" y="3581400"/>
            <a:ext cx="457200" cy="412750"/>
          </a:xfrm>
          <a:prstGeom prst="smileyFace">
            <a:avLst>
              <a:gd name="adj" fmla="val 4509"/>
            </a:avLst>
          </a:prstGeom>
          <a:solidFill>
            <a:srgbClr val="F9F039"/>
          </a:solidFill>
          <a:ln w="9525">
            <a:solidFill>
              <a:schemeClr val="tx1"/>
            </a:solidFill>
            <a:round/>
            <a:headEnd/>
            <a:tailEnd/>
          </a:ln>
          <a:effectLst/>
        </p:spPr>
        <p:txBody>
          <a:bodyPr wrap="none" anchor="ctr"/>
          <a:lstStyle/>
          <a:p>
            <a:endParaRPr lang="en-AU"/>
          </a:p>
        </p:txBody>
      </p:sp>
      <p:sp>
        <p:nvSpPr>
          <p:cNvPr id="8207" name="Text Box 15"/>
          <p:cNvSpPr txBox="1">
            <a:spLocks noChangeArrowheads="1"/>
          </p:cNvSpPr>
          <p:nvPr/>
        </p:nvSpPr>
        <p:spPr bwMode="auto">
          <a:xfrm>
            <a:off x="1752600" y="3505200"/>
            <a:ext cx="685800" cy="457200"/>
          </a:xfrm>
          <a:prstGeom prst="rect">
            <a:avLst/>
          </a:prstGeom>
          <a:noFill/>
          <a:ln w="9525">
            <a:noFill/>
            <a:miter lim="800000"/>
            <a:headEnd/>
            <a:tailEnd/>
          </a:ln>
          <a:effectLst/>
        </p:spPr>
        <p:txBody>
          <a:bodyPr>
            <a:spAutoFit/>
          </a:bodyPr>
          <a:lstStyle/>
          <a:p>
            <a:pPr>
              <a:spcBef>
                <a:spcPct val="50000"/>
              </a:spcBef>
            </a:pPr>
            <a:r>
              <a:rPr lang="en-US">
                <a:sym typeface="Monotype Sorts" pitchFamily="2" charset="2"/>
              </a:rPr>
              <a:t>B</a:t>
            </a:r>
            <a:endParaRPr lang="en-US"/>
          </a:p>
        </p:txBody>
      </p:sp>
      <p:sp>
        <p:nvSpPr>
          <p:cNvPr id="8208" name="Line 16"/>
          <p:cNvSpPr>
            <a:spLocks noChangeShapeType="1"/>
          </p:cNvSpPr>
          <p:nvPr/>
        </p:nvSpPr>
        <p:spPr bwMode="auto">
          <a:xfrm flipV="1">
            <a:off x="4114800" y="4191000"/>
            <a:ext cx="0" cy="971550"/>
          </a:xfrm>
          <a:prstGeom prst="line">
            <a:avLst/>
          </a:prstGeom>
          <a:noFill/>
          <a:ln w="28575">
            <a:solidFill>
              <a:schemeClr val="tx1"/>
            </a:solidFill>
            <a:prstDash val="dash"/>
            <a:round/>
            <a:headEnd/>
            <a:tailEnd type="triangle" w="med" len="med"/>
          </a:ln>
          <a:effectLst/>
        </p:spPr>
        <p:txBody>
          <a:bodyPr wrap="none" anchor="ctr"/>
          <a:lstStyle/>
          <a:p>
            <a:endParaRPr lang="en-AU"/>
          </a:p>
        </p:txBody>
      </p:sp>
      <p:sp>
        <p:nvSpPr>
          <p:cNvPr id="8209" name="Text Box 17"/>
          <p:cNvSpPr txBox="1">
            <a:spLocks noChangeArrowheads="1"/>
          </p:cNvSpPr>
          <p:nvPr/>
        </p:nvSpPr>
        <p:spPr bwMode="auto">
          <a:xfrm>
            <a:off x="1600200" y="1676400"/>
            <a:ext cx="6705600" cy="1066800"/>
          </a:xfrm>
          <a:prstGeom prst="rect">
            <a:avLst/>
          </a:prstGeom>
          <a:noFill/>
          <a:ln w="9525">
            <a:noFill/>
            <a:miter lim="800000"/>
            <a:headEnd/>
            <a:tailEnd/>
          </a:ln>
          <a:effectLst/>
        </p:spPr>
        <p:txBody>
          <a:bodyPr>
            <a:spAutoFit/>
          </a:bodyPr>
          <a:lstStyle/>
          <a:p>
            <a:pPr>
              <a:spcBef>
                <a:spcPct val="50000"/>
              </a:spcBef>
            </a:pPr>
            <a:r>
              <a:rPr lang="en-US"/>
              <a:t>SETUP - You need 2 balls and 4 players.</a:t>
            </a:r>
            <a:br>
              <a:rPr lang="en-US"/>
            </a:br>
            <a:r>
              <a:rPr lang="en-US"/>
              <a:t>	     </a:t>
            </a:r>
            <a:r>
              <a:rPr lang="en-US" sz="1600"/>
              <a:t>It will help the exercise if you can use a court area marked out </a:t>
            </a:r>
            <a:br>
              <a:rPr lang="en-US" sz="1600"/>
            </a:br>
            <a:r>
              <a:rPr lang="en-US" sz="1600"/>
              <a:t>	       for tennis/volleyball</a:t>
            </a:r>
            <a:endParaRPr lang="en-US"/>
          </a:p>
        </p:txBody>
      </p:sp>
      <p:sp>
        <p:nvSpPr>
          <p:cNvPr id="8210" name="Text Box 18"/>
          <p:cNvSpPr txBox="1">
            <a:spLocks noChangeArrowheads="1"/>
          </p:cNvSpPr>
          <p:nvPr/>
        </p:nvSpPr>
        <p:spPr bwMode="auto">
          <a:xfrm>
            <a:off x="5546725" y="2784475"/>
            <a:ext cx="3349625" cy="3378200"/>
          </a:xfrm>
          <a:prstGeom prst="rect">
            <a:avLst/>
          </a:prstGeom>
          <a:noFill/>
          <a:ln w="9525">
            <a:noFill/>
            <a:miter lim="800000"/>
            <a:headEnd/>
            <a:tailEnd/>
          </a:ln>
          <a:effectLst/>
        </p:spPr>
        <p:txBody>
          <a:bodyPr wrap="none">
            <a:spAutoFit/>
          </a:bodyPr>
          <a:lstStyle/>
          <a:p>
            <a:r>
              <a:rPr lang="en-US"/>
              <a:t>This progression is based </a:t>
            </a:r>
            <a:br>
              <a:rPr lang="en-US"/>
            </a:br>
            <a:r>
              <a:rPr lang="en-US"/>
              <a:t>on the workers receiving</a:t>
            </a:r>
            <a:br>
              <a:rPr lang="en-US"/>
            </a:br>
            <a:r>
              <a:rPr lang="en-US"/>
              <a:t>and returning a chest pass</a:t>
            </a:r>
            <a:br>
              <a:rPr lang="en-US"/>
            </a:br>
            <a:r>
              <a:rPr lang="en-US"/>
              <a:t>to the feeder opposite </a:t>
            </a:r>
            <a:br>
              <a:rPr lang="en-US"/>
            </a:br>
            <a:r>
              <a:rPr lang="en-US"/>
              <a:t>their start position. Then</a:t>
            </a:r>
            <a:br>
              <a:rPr lang="en-US"/>
            </a:br>
            <a:r>
              <a:rPr lang="en-US"/>
              <a:t>sprints to face the other</a:t>
            </a:r>
            <a:br>
              <a:rPr lang="en-US"/>
            </a:br>
            <a:r>
              <a:rPr lang="en-US"/>
              <a:t>feeder and returns a chest</a:t>
            </a:r>
            <a:br>
              <a:rPr lang="en-US"/>
            </a:br>
            <a:r>
              <a:rPr lang="en-US"/>
              <a:t>pass by batting it back.</a:t>
            </a:r>
            <a:br>
              <a:rPr lang="en-US"/>
            </a:br>
            <a:r>
              <a:rPr lang="en-US"/>
              <a:t>Change after 30 secs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ppt_x"/>
                                          </p:val>
                                        </p:tav>
                                        <p:tav tm="100000">
                                          <p:val>
                                            <p:strVal val="#ppt_x"/>
                                          </p:val>
                                        </p:tav>
                                      </p:tavLst>
                                    </p:anim>
                                    <p:anim calcmode="lin" valueType="num">
                                      <p:cBhvr additive="base">
                                        <p:cTn id="8" dur="500" fill="hold"/>
                                        <p:tgtEl>
                                          <p:spTgt spid="819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a:r>
              <a:rPr lang="en-US"/>
              <a:t>Set 1 - Fourth Steps</a:t>
            </a:r>
          </a:p>
        </p:txBody>
      </p:sp>
      <p:sp>
        <p:nvSpPr>
          <p:cNvPr id="9219" name="Line 3"/>
          <p:cNvSpPr>
            <a:spLocks noChangeShapeType="1"/>
          </p:cNvSpPr>
          <p:nvPr/>
        </p:nvSpPr>
        <p:spPr bwMode="auto">
          <a:xfrm>
            <a:off x="2057400" y="3581400"/>
            <a:ext cx="1320800" cy="0"/>
          </a:xfrm>
          <a:prstGeom prst="line">
            <a:avLst/>
          </a:prstGeom>
          <a:noFill/>
          <a:ln w="28575">
            <a:solidFill>
              <a:schemeClr val="tx1"/>
            </a:solidFill>
            <a:round/>
            <a:headEnd/>
            <a:tailEnd type="triangle" w="lg" len="lg"/>
          </a:ln>
          <a:effectLst/>
        </p:spPr>
        <p:txBody>
          <a:bodyPr wrap="none" anchor="ctr"/>
          <a:lstStyle/>
          <a:p>
            <a:endParaRPr lang="en-AU"/>
          </a:p>
        </p:txBody>
      </p:sp>
      <p:sp>
        <p:nvSpPr>
          <p:cNvPr id="9220" name="Line 4"/>
          <p:cNvSpPr>
            <a:spLocks noChangeShapeType="1"/>
          </p:cNvSpPr>
          <p:nvPr/>
        </p:nvSpPr>
        <p:spPr bwMode="auto">
          <a:xfrm>
            <a:off x="3581400" y="2590800"/>
            <a:ext cx="0" cy="838200"/>
          </a:xfrm>
          <a:prstGeom prst="line">
            <a:avLst/>
          </a:prstGeom>
          <a:noFill/>
          <a:ln w="9525">
            <a:solidFill>
              <a:schemeClr val="tx1"/>
            </a:solidFill>
            <a:prstDash val="lgDash"/>
            <a:round/>
            <a:headEnd/>
            <a:tailEnd type="triangle" w="lg" len="lg"/>
          </a:ln>
          <a:effectLst/>
        </p:spPr>
        <p:txBody>
          <a:bodyPr wrap="none" anchor="ctr"/>
          <a:lstStyle/>
          <a:p>
            <a:endParaRPr lang="en-AU"/>
          </a:p>
        </p:txBody>
      </p:sp>
      <p:sp>
        <p:nvSpPr>
          <p:cNvPr id="9221" name="Text Box 5"/>
          <p:cNvSpPr txBox="1">
            <a:spLocks noChangeArrowheads="1"/>
          </p:cNvSpPr>
          <p:nvPr/>
        </p:nvSpPr>
        <p:spPr bwMode="auto">
          <a:xfrm>
            <a:off x="3352800" y="3352800"/>
            <a:ext cx="477838" cy="457200"/>
          </a:xfrm>
          <a:prstGeom prst="rect">
            <a:avLst/>
          </a:prstGeom>
          <a:noFill/>
          <a:ln w="9525">
            <a:noFill/>
            <a:miter lim="800000"/>
            <a:headEnd/>
            <a:tailEnd/>
          </a:ln>
          <a:effectLst/>
        </p:spPr>
        <p:txBody>
          <a:bodyPr>
            <a:spAutoFit/>
          </a:bodyPr>
          <a:lstStyle/>
          <a:p>
            <a:pPr>
              <a:spcBef>
                <a:spcPct val="50000"/>
              </a:spcBef>
            </a:pPr>
            <a:r>
              <a:rPr lang="en-US"/>
              <a:t>D</a:t>
            </a:r>
          </a:p>
        </p:txBody>
      </p:sp>
      <p:sp>
        <p:nvSpPr>
          <p:cNvPr id="9222" name="Line 6"/>
          <p:cNvSpPr>
            <a:spLocks noChangeShapeType="1"/>
          </p:cNvSpPr>
          <p:nvPr/>
        </p:nvSpPr>
        <p:spPr bwMode="auto">
          <a:xfrm rot="16199745" flipH="1">
            <a:off x="1333500" y="4989513"/>
            <a:ext cx="838200" cy="0"/>
          </a:xfrm>
          <a:prstGeom prst="line">
            <a:avLst/>
          </a:prstGeom>
          <a:noFill/>
          <a:ln w="28575">
            <a:solidFill>
              <a:schemeClr val="tx1"/>
            </a:solidFill>
            <a:round/>
            <a:headEnd/>
            <a:tailEnd type="triangle" w="lg" len="lg"/>
          </a:ln>
          <a:effectLst/>
        </p:spPr>
        <p:txBody>
          <a:bodyPr wrap="none" anchor="ctr"/>
          <a:lstStyle/>
          <a:p>
            <a:endParaRPr lang="en-AU"/>
          </a:p>
        </p:txBody>
      </p:sp>
      <p:sp>
        <p:nvSpPr>
          <p:cNvPr id="9223" name="Line 7"/>
          <p:cNvSpPr>
            <a:spLocks noChangeShapeType="1"/>
          </p:cNvSpPr>
          <p:nvPr/>
        </p:nvSpPr>
        <p:spPr bwMode="auto">
          <a:xfrm rot="5400000" flipH="1">
            <a:off x="2514600" y="4953000"/>
            <a:ext cx="0" cy="1371600"/>
          </a:xfrm>
          <a:prstGeom prst="line">
            <a:avLst/>
          </a:prstGeom>
          <a:noFill/>
          <a:ln w="9525">
            <a:solidFill>
              <a:schemeClr val="tx1"/>
            </a:solidFill>
            <a:prstDash val="lgDash"/>
            <a:round/>
            <a:headEnd/>
            <a:tailEnd type="triangle" w="lg" len="lg"/>
          </a:ln>
          <a:effectLst/>
        </p:spPr>
        <p:txBody>
          <a:bodyPr wrap="none" anchor="ctr"/>
          <a:lstStyle/>
          <a:p>
            <a:endParaRPr lang="en-AU"/>
          </a:p>
        </p:txBody>
      </p:sp>
      <p:sp>
        <p:nvSpPr>
          <p:cNvPr id="9224" name="Text Box 8"/>
          <p:cNvSpPr txBox="1">
            <a:spLocks noChangeArrowheads="1"/>
          </p:cNvSpPr>
          <p:nvPr/>
        </p:nvSpPr>
        <p:spPr bwMode="auto">
          <a:xfrm>
            <a:off x="4343400" y="1905000"/>
            <a:ext cx="4287838" cy="1006475"/>
          </a:xfrm>
          <a:prstGeom prst="rect">
            <a:avLst/>
          </a:prstGeom>
          <a:noFill/>
          <a:ln w="9525">
            <a:noFill/>
            <a:miter lim="800000"/>
            <a:headEnd/>
            <a:tailEnd/>
          </a:ln>
          <a:effectLst/>
        </p:spPr>
        <p:txBody>
          <a:bodyPr>
            <a:spAutoFit/>
          </a:bodyPr>
          <a:lstStyle/>
          <a:p>
            <a:r>
              <a:rPr lang="en-US" sz="2000"/>
              <a:t>Players form three sides of  a square; point D is unoccupied. Player “C” runs to point D to receive a pass from “B</a:t>
            </a:r>
            <a:r>
              <a:rPr lang="en-US" sz="2000">
                <a:solidFill>
                  <a:schemeClr val="tx2"/>
                </a:solidFill>
              </a:rPr>
              <a:t>”</a:t>
            </a:r>
            <a:endParaRPr lang="en-US" sz="2000"/>
          </a:p>
        </p:txBody>
      </p:sp>
      <p:sp>
        <p:nvSpPr>
          <p:cNvPr id="9225" name="Text Box 9"/>
          <p:cNvSpPr txBox="1">
            <a:spLocks noChangeArrowheads="1"/>
          </p:cNvSpPr>
          <p:nvPr/>
        </p:nvSpPr>
        <p:spPr bwMode="auto">
          <a:xfrm>
            <a:off x="4191000" y="3810000"/>
            <a:ext cx="4495800" cy="1920875"/>
          </a:xfrm>
          <a:prstGeom prst="rect">
            <a:avLst/>
          </a:prstGeom>
          <a:noFill/>
          <a:ln w="9525">
            <a:noFill/>
            <a:miter lim="800000"/>
            <a:headEnd/>
            <a:tailEnd/>
          </a:ln>
          <a:effectLst/>
        </p:spPr>
        <p:txBody>
          <a:bodyPr>
            <a:spAutoFit/>
          </a:bodyPr>
          <a:lstStyle/>
          <a:p>
            <a:pPr>
              <a:spcBef>
                <a:spcPct val="50000"/>
              </a:spcBef>
            </a:pPr>
            <a:r>
              <a:rPr lang="en-US" sz="2000"/>
              <a:t>Player “C” turns and passes to “A” at point D.</a:t>
            </a:r>
            <a:br>
              <a:rPr lang="en-US" sz="2000"/>
            </a:br>
            <a:r>
              <a:rPr lang="en-US" sz="2000"/>
              <a:t>There will be a tendency for “A” to go too soon and have to stop and wait for a pass. Timing is key both the player and the ball should arrive at the same time.</a:t>
            </a:r>
          </a:p>
        </p:txBody>
      </p:sp>
      <p:sp>
        <p:nvSpPr>
          <p:cNvPr id="9226" name="AutoShape 10"/>
          <p:cNvSpPr>
            <a:spLocks noChangeArrowheads="1"/>
          </p:cNvSpPr>
          <p:nvPr/>
        </p:nvSpPr>
        <p:spPr bwMode="auto">
          <a:xfrm>
            <a:off x="1524000" y="1981200"/>
            <a:ext cx="457200" cy="412750"/>
          </a:xfrm>
          <a:prstGeom prst="smileyFace">
            <a:avLst>
              <a:gd name="adj" fmla="val 4509"/>
            </a:avLst>
          </a:prstGeom>
          <a:solidFill>
            <a:srgbClr val="F9F039"/>
          </a:solidFill>
          <a:ln w="9525">
            <a:solidFill>
              <a:schemeClr val="tx1"/>
            </a:solidFill>
            <a:round/>
            <a:headEnd/>
            <a:tailEnd/>
          </a:ln>
          <a:effectLst/>
        </p:spPr>
        <p:txBody>
          <a:bodyPr wrap="none" anchor="ctr"/>
          <a:lstStyle/>
          <a:p>
            <a:pPr algn="ctr"/>
            <a:r>
              <a:rPr lang="en-US" sz="1800"/>
              <a:t>A</a:t>
            </a:r>
          </a:p>
        </p:txBody>
      </p:sp>
      <p:sp>
        <p:nvSpPr>
          <p:cNvPr id="9227" name="AutoShape 11"/>
          <p:cNvSpPr>
            <a:spLocks noChangeArrowheads="1"/>
          </p:cNvSpPr>
          <p:nvPr/>
        </p:nvSpPr>
        <p:spPr bwMode="auto">
          <a:xfrm>
            <a:off x="1524000" y="3352800"/>
            <a:ext cx="457200" cy="412750"/>
          </a:xfrm>
          <a:prstGeom prst="smileyFace">
            <a:avLst>
              <a:gd name="adj" fmla="val 4509"/>
            </a:avLst>
          </a:prstGeom>
          <a:solidFill>
            <a:srgbClr val="F9F039"/>
          </a:solidFill>
          <a:ln w="9525">
            <a:solidFill>
              <a:schemeClr val="tx1"/>
            </a:solidFill>
            <a:round/>
            <a:headEnd/>
            <a:tailEnd/>
          </a:ln>
          <a:effectLst/>
        </p:spPr>
        <p:txBody>
          <a:bodyPr wrap="none" anchor="ctr"/>
          <a:lstStyle/>
          <a:p>
            <a:pPr algn="ctr"/>
            <a:r>
              <a:rPr lang="en-US" sz="1800"/>
              <a:t>C</a:t>
            </a:r>
          </a:p>
        </p:txBody>
      </p:sp>
      <p:sp>
        <p:nvSpPr>
          <p:cNvPr id="9228" name="AutoShape 12"/>
          <p:cNvSpPr>
            <a:spLocks noChangeArrowheads="1"/>
          </p:cNvSpPr>
          <p:nvPr/>
        </p:nvSpPr>
        <p:spPr bwMode="auto">
          <a:xfrm>
            <a:off x="3352800" y="1981200"/>
            <a:ext cx="457200" cy="412750"/>
          </a:xfrm>
          <a:prstGeom prst="smileyFace">
            <a:avLst>
              <a:gd name="adj" fmla="val 4509"/>
            </a:avLst>
          </a:prstGeom>
          <a:solidFill>
            <a:srgbClr val="F9F039"/>
          </a:solidFill>
          <a:ln w="9525">
            <a:solidFill>
              <a:schemeClr val="tx1"/>
            </a:solidFill>
            <a:round/>
            <a:headEnd/>
            <a:tailEnd/>
          </a:ln>
          <a:effectLst/>
        </p:spPr>
        <p:txBody>
          <a:bodyPr wrap="none" anchor="ctr"/>
          <a:lstStyle/>
          <a:p>
            <a:pPr algn="ctr"/>
            <a:r>
              <a:rPr lang="en-US" sz="1800"/>
              <a:t>B</a:t>
            </a:r>
          </a:p>
        </p:txBody>
      </p:sp>
      <p:sp>
        <p:nvSpPr>
          <p:cNvPr id="9229" name="AutoShape 13"/>
          <p:cNvSpPr>
            <a:spLocks noChangeArrowheads="1"/>
          </p:cNvSpPr>
          <p:nvPr/>
        </p:nvSpPr>
        <p:spPr bwMode="auto">
          <a:xfrm>
            <a:off x="1524000" y="4114800"/>
            <a:ext cx="457200" cy="412750"/>
          </a:xfrm>
          <a:prstGeom prst="smileyFace">
            <a:avLst>
              <a:gd name="adj" fmla="val 4509"/>
            </a:avLst>
          </a:prstGeom>
          <a:solidFill>
            <a:srgbClr val="F9F039"/>
          </a:solidFill>
          <a:ln w="9525">
            <a:solidFill>
              <a:schemeClr val="tx1"/>
            </a:solidFill>
            <a:round/>
            <a:headEnd/>
            <a:tailEnd/>
          </a:ln>
          <a:effectLst/>
        </p:spPr>
        <p:txBody>
          <a:bodyPr wrap="none" anchor="ctr"/>
          <a:lstStyle/>
          <a:p>
            <a:pPr algn="ctr"/>
            <a:r>
              <a:rPr lang="en-US" sz="1800"/>
              <a:t>A</a:t>
            </a:r>
          </a:p>
        </p:txBody>
      </p:sp>
      <p:sp>
        <p:nvSpPr>
          <p:cNvPr id="9230" name="AutoShape 14"/>
          <p:cNvSpPr>
            <a:spLocks noChangeArrowheads="1"/>
          </p:cNvSpPr>
          <p:nvPr/>
        </p:nvSpPr>
        <p:spPr bwMode="auto">
          <a:xfrm>
            <a:off x="3352800" y="5410200"/>
            <a:ext cx="457200" cy="412750"/>
          </a:xfrm>
          <a:prstGeom prst="smileyFace">
            <a:avLst>
              <a:gd name="adj" fmla="val 4509"/>
            </a:avLst>
          </a:prstGeom>
          <a:solidFill>
            <a:srgbClr val="F9F039"/>
          </a:solidFill>
          <a:ln w="9525">
            <a:solidFill>
              <a:schemeClr val="tx1"/>
            </a:solidFill>
            <a:round/>
            <a:headEnd/>
            <a:tailEnd/>
          </a:ln>
          <a:effectLst/>
        </p:spPr>
        <p:txBody>
          <a:bodyPr wrap="none" anchor="ctr"/>
          <a:lstStyle/>
          <a:p>
            <a:pPr algn="ctr"/>
            <a:r>
              <a:rPr lang="en-US" sz="1800"/>
              <a:t>C</a:t>
            </a:r>
          </a:p>
        </p:txBody>
      </p:sp>
      <p:sp>
        <p:nvSpPr>
          <p:cNvPr id="9231" name="AutoShape 15"/>
          <p:cNvSpPr>
            <a:spLocks noChangeArrowheads="1"/>
          </p:cNvSpPr>
          <p:nvPr/>
        </p:nvSpPr>
        <p:spPr bwMode="auto">
          <a:xfrm>
            <a:off x="3352800" y="4114800"/>
            <a:ext cx="457200" cy="412750"/>
          </a:xfrm>
          <a:prstGeom prst="smileyFace">
            <a:avLst>
              <a:gd name="adj" fmla="val 4509"/>
            </a:avLst>
          </a:prstGeom>
          <a:solidFill>
            <a:srgbClr val="F9F039"/>
          </a:solidFill>
          <a:ln w="9525">
            <a:solidFill>
              <a:schemeClr val="tx1"/>
            </a:solidFill>
            <a:round/>
            <a:headEnd/>
            <a:tailEnd/>
          </a:ln>
          <a:effectLst/>
        </p:spPr>
        <p:txBody>
          <a:bodyPr wrap="none" anchor="ctr"/>
          <a:lstStyle/>
          <a:p>
            <a:pPr algn="ctr"/>
            <a:r>
              <a:rPr lang="en-US" sz="1800"/>
              <a:t>B</a:t>
            </a:r>
          </a:p>
        </p:txBody>
      </p:sp>
      <p:sp>
        <p:nvSpPr>
          <p:cNvPr id="9232" name="Text Box 16"/>
          <p:cNvSpPr txBox="1">
            <a:spLocks noChangeArrowheads="1"/>
          </p:cNvSpPr>
          <p:nvPr/>
        </p:nvSpPr>
        <p:spPr bwMode="auto">
          <a:xfrm>
            <a:off x="1447800" y="5334000"/>
            <a:ext cx="477838" cy="457200"/>
          </a:xfrm>
          <a:prstGeom prst="rect">
            <a:avLst/>
          </a:prstGeom>
          <a:noFill/>
          <a:ln w="9525">
            <a:noFill/>
            <a:miter lim="800000"/>
            <a:headEnd/>
            <a:tailEnd/>
          </a:ln>
          <a:effectLst/>
        </p:spPr>
        <p:txBody>
          <a:bodyPr>
            <a:spAutoFit/>
          </a:bodyPr>
          <a:lstStyle/>
          <a:p>
            <a:pPr>
              <a:spcBef>
                <a:spcPct val="50000"/>
              </a:spcBef>
            </a:pPr>
            <a:r>
              <a:rPr lang="en-US"/>
              <a:t>D</a:t>
            </a:r>
          </a:p>
        </p:txBody>
      </p:sp>
      <p:sp>
        <p:nvSpPr>
          <p:cNvPr id="9233" name="Line 17"/>
          <p:cNvSpPr>
            <a:spLocks noChangeShapeType="1"/>
          </p:cNvSpPr>
          <p:nvPr/>
        </p:nvSpPr>
        <p:spPr bwMode="auto">
          <a:xfrm>
            <a:off x="4800600" y="3124200"/>
            <a:ext cx="457200" cy="0"/>
          </a:xfrm>
          <a:prstGeom prst="line">
            <a:avLst/>
          </a:prstGeom>
          <a:noFill/>
          <a:ln w="28575">
            <a:solidFill>
              <a:schemeClr val="tx1"/>
            </a:solidFill>
            <a:round/>
            <a:headEnd/>
            <a:tailEnd type="triangle" w="lg" len="lg"/>
          </a:ln>
          <a:effectLst/>
        </p:spPr>
        <p:txBody>
          <a:bodyPr wrap="none" anchor="ctr"/>
          <a:lstStyle/>
          <a:p>
            <a:endParaRPr lang="en-AU"/>
          </a:p>
        </p:txBody>
      </p:sp>
      <p:sp>
        <p:nvSpPr>
          <p:cNvPr id="9234" name="Text Box 18"/>
          <p:cNvSpPr txBox="1">
            <a:spLocks noChangeArrowheads="1"/>
          </p:cNvSpPr>
          <p:nvPr/>
        </p:nvSpPr>
        <p:spPr bwMode="auto">
          <a:xfrm>
            <a:off x="5334000" y="2971800"/>
            <a:ext cx="838200" cy="336550"/>
          </a:xfrm>
          <a:prstGeom prst="rect">
            <a:avLst/>
          </a:prstGeom>
          <a:noFill/>
          <a:ln w="9525">
            <a:noFill/>
            <a:miter lim="800000"/>
            <a:headEnd/>
            <a:tailEnd/>
          </a:ln>
          <a:effectLst/>
        </p:spPr>
        <p:txBody>
          <a:bodyPr>
            <a:spAutoFit/>
          </a:bodyPr>
          <a:lstStyle/>
          <a:p>
            <a:pPr>
              <a:spcBef>
                <a:spcPct val="50000"/>
              </a:spcBef>
            </a:pPr>
            <a:r>
              <a:rPr lang="en-US" sz="1600"/>
              <a:t>Player</a:t>
            </a:r>
            <a:endParaRPr lang="en-US"/>
          </a:p>
        </p:txBody>
      </p:sp>
      <p:sp>
        <p:nvSpPr>
          <p:cNvPr id="9235" name="Line 19"/>
          <p:cNvSpPr>
            <a:spLocks noChangeShapeType="1"/>
          </p:cNvSpPr>
          <p:nvPr/>
        </p:nvSpPr>
        <p:spPr bwMode="auto">
          <a:xfrm rot="-5400000">
            <a:off x="6324600" y="2895600"/>
            <a:ext cx="0" cy="457200"/>
          </a:xfrm>
          <a:prstGeom prst="line">
            <a:avLst/>
          </a:prstGeom>
          <a:noFill/>
          <a:ln w="9525">
            <a:solidFill>
              <a:schemeClr val="tx1"/>
            </a:solidFill>
            <a:prstDash val="lgDash"/>
            <a:round/>
            <a:headEnd/>
            <a:tailEnd type="triangle" w="lg" len="lg"/>
          </a:ln>
          <a:effectLst/>
        </p:spPr>
        <p:txBody>
          <a:bodyPr wrap="none" anchor="ctr"/>
          <a:lstStyle/>
          <a:p>
            <a:endParaRPr lang="en-AU"/>
          </a:p>
        </p:txBody>
      </p:sp>
      <p:sp>
        <p:nvSpPr>
          <p:cNvPr id="9236" name="Text Box 20"/>
          <p:cNvSpPr txBox="1">
            <a:spLocks noChangeArrowheads="1"/>
          </p:cNvSpPr>
          <p:nvPr/>
        </p:nvSpPr>
        <p:spPr bwMode="auto">
          <a:xfrm>
            <a:off x="6629400" y="2971800"/>
            <a:ext cx="838200" cy="336550"/>
          </a:xfrm>
          <a:prstGeom prst="rect">
            <a:avLst/>
          </a:prstGeom>
          <a:noFill/>
          <a:ln w="9525">
            <a:noFill/>
            <a:miter lim="800000"/>
            <a:headEnd/>
            <a:tailEnd/>
          </a:ln>
          <a:effectLst/>
        </p:spPr>
        <p:txBody>
          <a:bodyPr>
            <a:spAutoFit/>
          </a:bodyPr>
          <a:lstStyle/>
          <a:p>
            <a:pPr>
              <a:spcBef>
                <a:spcPct val="50000"/>
              </a:spcBef>
            </a:pPr>
            <a:r>
              <a:rPr lang="en-US" sz="1600"/>
              <a:t>Ball</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a:r>
              <a:rPr lang="en-US"/>
              <a:t>Set 1 - Progression 1</a:t>
            </a:r>
          </a:p>
        </p:txBody>
      </p:sp>
      <p:sp>
        <p:nvSpPr>
          <p:cNvPr id="10243" name="Line 3"/>
          <p:cNvSpPr>
            <a:spLocks noChangeShapeType="1"/>
          </p:cNvSpPr>
          <p:nvPr/>
        </p:nvSpPr>
        <p:spPr bwMode="auto">
          <a:xfrm flipH="1" flipV="1">
            <a:off x="1981200" y="2057400"/>
            <a:ext cx="1143000" cy="0"/>
          </a:xfrm>
          <a:prstGeom prst="line">
            <a:avLst/>
          </a:prstGeom>
          <a:noFill/>
          <a:ln w="28575">
            <a:solidFill>
              <a:schemeClr val="tx1"/>
            </a:solidFill>
            <a:round/>
            <a:headEnd/>
            <a:tailEnd type="triangle" w="lg" len="lg"/>
          </a:ln>
          <a:effectLst/>
        </p:spPr>
        <p:txBody>
          <a:bodyPr wrap="none" anchor="ctr"/>
          <a:lstStyle/>
          <a:p>
            <a:endParaRPr lang="en-AU"/>
          </a:p>
        </p:txBody>
      </p:sp>
      <p:sp>
        <p:nvSpPr>
          <p:cNvPr id="10244" name="Line 4"/>
          <p:cNvSpPr>
            <a:spLocks noChangeShapeType="1"/>
          </p:cNvSpPr>
          <p:nvPr/>
        </p:nvSpPr>
        <p:spPr bwMode="auto">
          <a:xfrm flipV="1">
            <a:off x="1752600" y="2286000"/>
            <a:ext cx="0" cy="838200"/>
          </a:xfrm>
          <a:prstGeom prst="line">
            <a:avLst/>
          </a:prstGeom>
          <a:noFill/>
          <a:ln w="9525">
            <a:solidFill>
              <a:schemeClr val="tx1"/>
            </a:solidFill>
            <a:prstDash val="lgDash"/>
            <a:round/>
            <a:headEnd/>
            <a:tailEnd type="triangle" w="lg" len="lg"/>
          </a:ln>
          <a:effectLst/>
        </p:spPr>
        <p:txBody>
          <a:bodyPr wrap="none" anchor="ctr"/>
          <a:lstStyle/>
          <a:p>
            <a:endParaRPr lang="en-AU"/>
          </a:p>
        </p:txBody>
      </p:sp>
      <p:sp>
        <p:nvSpPr>
          <p:cNvPr id="10245" name="Text Box 5"/>
          <p:cNvSpPr txBox="1">
            <a:spLocks noChangeArrowheads="1"/>
          </p:cNvSpPr>
          <p:nvPr/>
        </p:nvSpPr>
        <p:spPr bwMode="auto">
          <a:xfrm>
            <a:off x="1524000" y="1828800"/>
            <a:ext cx="477838" cy="457200"/>
          </a:xfrm>
          <a:prstGeom prst="rect">
            <a:avLst/>
          </a:prstGeom>
          <a:noFill/>
          <a:ln w="9525">
            <a:noFill/>
            <a:miter lim="800000"/>
            <a:headEnd/>
            <a:tailEnd/>
          </a:ln>
          <a:effectLst/>
        </p:spPr>
        <p:txBody>
          <a:bodyPr>
            <a:spAutoFit/>
          </a:bodyPr>
          <a:lstStyle/>
          <a:p>
            <a:pPr>
              <a:spcBef>
                <a:spcPct val="50000"/>
              </a:spcBef>
            </a:pPr>
            <a:r>
              <a:rPr lang="en-US"/>
              <a:t>D</a:t>
            </a:r>
          </a:p>
        </p:txBody>
      </p:sp>
      <p:sp>
        <p:nvSpPr>
          <p:cNvPr id="10246" name="Line 6"/>
          <p:cNvSpPr>
            <a:spLocks noChangeShapeType="1"/>
          </p:cNvSpPr>
          <p:nvPr/>
        </p:nvSpPr>
        <p:spPr bwMode="auto">
          <a:xfrm rot="16199745" flipV="1">
            <a:off x="3086894" y="4837906"/>
            <a:ext cx="990600" cy="1588"/>
          </a:xfrm>
          <a:prstGeom prst="line">
            <a:avLst/>
          </a:prstGeom>
          <a:noFill/>
          <a:ln w="9525">
            <a:solidFill>
              <a:schemeClr val="tx1"/>
            </a:solidFill>
            <a:round/>
            <a:headEnd/>
            <a:tailEnd type="triangle" w="lg" len="lg"/>
          </a:ln>
          <a:effectLst/>
        </p:spPr>
        <p:txBody>
          <a:bodyPr wrap="none" anchor="ctr"/>
          <a:lstStyle/>
          <a:p>
            <a:endParaRPr lang="en-AU"/>
          </a:p>
        </p:txBody>
      </p:sp>
      <p:sp>
        <p:nvSpPr>
          <p:cNvPr id="10247" name="Line 7"/>
          <p:cNvSpPr>
            <a:spLocks noChangeShapeType="1"/>
          </p:cNvSpPr>
          <p:nvPr/>
        </p:nvSpPr>
        <p:spPr bwMode="auto">
          <a:xfrm rot="-5400000">
            <a:off x="2743200" y="3581400"/>
            <a:ext cx="0" cy="1219200"/>
          </a:xfrm>
          <a:prstGeom prst="line">
            <a:avLst/>
          </a:prstGeom>
          <a:noFill/>
          <a:ln w="9525">
            <a:solidFill>
              <a:schemeClr val="tx1"/>
            </a:solidFill>
            <a:prstDash val="lgDash"/>
            <a:round/>
            <a:headEnd/>
            <a:tailEnd type="triangle" w="lg" len="lg"/>
          </a:ln>
          <a:effectLst/>
        </p:spPr>
        <p:txBody>
          <a:bodyPr wrap="none" anchor="ctr"/>
          <a:lstStyle/>
          <a:p>
            <a:endParaRPr lang="en-AU"/>
          </a:p>
        </p:txBody>
      </p:sp>
      <p:sp>
        <p:nvSpPr>
          <p:cNvPr id="10248" name="Text Box 8"/>
          <p:cNvSpPr txBox="1">
            <a:spLocks noChangeArrowheads="1"/>
          </p:cNvSpPr>
          <p:nvPr/>
        </p:nvSpPr>
        <p:spPr bwMode="auto">
          <a:xfrm>
            <a:off x="4038600" y="1600200"/>
            <a:ext cx="4572000" cy="1920875"/>
          </a:xfrm>
          <a:prstGeom prst="rect">
            <a:avLst/>
          </a:prstGeom>
          <a:noFill/>
          <a:ln w="9525">
            <a:noFill/>
            <a:miter lim="800000"/>
            <a:headEnd/>
            <a:tailEnd/>
          </a:ln>
          <a:effectLst/>
        </p:spPr>
        <p:txBody>
          <a:bodyPr>
            <a:spAutoFit/>
          </a:bodyPr>
          <a:lstStyle/>
          <a:p>
            <a:r>
              <a:rPr lang="en-US" sz="2000"/>
              <a:t>The players continue working;</a:t>
            </a:r>
            <a:br>
              <a:rPr lang="en-US" sz="2000"/>
            </a:br>
            <a:r>
              <a:rPr lang="en-US" sz="2000"/>
              <a:t>player “A” passes to player “B” with the catch at point D. As the exercise develops passes will become sloppy with passes made too  late (</a:t>
            </a:r>
            <a:r>
              <a:rPr lang="en-US" sz="1800"/>
              <a:t>catcher has to stop and wait</a:t>
            </a:r>
            <a:r>
              <a:rPr lang="en-US" sz="2000"/>
              <a:t>) or too soon (</a:t>
            </a:r>
            <a:r>
              <a:rPr lang="en-US" sz="1800"/>
              <a:t>catcher doesn’t get to the ball</a:t>
            </a:r>
            <a:r>
              <a:rPr lang="en-US" sz="2000"/>
              <a:t>)</a:t>
            </a:r>
          </a:p>
        </p:txBody>
      </p:sp>
      <p:sp>
        <p:nvSpPr>
          <p:cNvPr id="10249" name="Text Box 9"/>
          <p:cNvSpPr txBox="1">
            <a:spLocks noChangeArrowheads="1"/>
          </p:cNvSpPr>
          <p:nvPr/>
        </p:nvSpPr>
        <p:spPr bwMode="auto">
          <a:xfrm>
            <a:off x="3962400" y="3733800"/>
            <a:ext cx="4572000" cy="2105025"/>
          </a:xfrm>
          <a:prstGeom prst="rect">
            <a:avLst/>
          </a:prstGeom>
          <a:noFill/>
          <a:ln w="9525">
            <a:noFill/>
            <a:miter lim="800000"/>
            <a:headEnd/>
            <a:tailEnd/>
          </a:ln>
          <a:effectLst/>
        </p:spPr>
        <p:txBody>
          <a:bodyPr>
            <a:spAutoFit/>
          </a:bodyPr>
          <a:lstStyle/>
          <a:p>
            <a:pPr>
              <a:spcBef>
                <a:spcPct val="50000"/>
              </a:spcBef>
            </a:pPr>
            <a:r>
              <a:rPr lang="en-US" sz="2000"/>
              <a:t>In this development, player “B” on making the pass runs to where player “C” started from. Keep on as before with the thrower always taking the place of the catcher.</a:t>
            </a:r>
            <a:br>
              <a:rPr lang="en-US" sz="2000"/>
            </a:br>
            <a:r>
              <a:rPr lang="en-US" sz="2000"/>
              <a:t>(</a:t>
            </a:r>
            <a:r>
              <a:rPr lang="en-US" sz="1600"/>
              <a:t>Usual error is for the player holding the ball to pass it to the catcher in her home position and not into the space.)</a:t>
            </a:r>
            <a:endParaRPr lang="en-US" sz="2000"/>
          </a:p>
        </p:txBody>
      </p:sp>
      <p:sp>
        <p:nvSpPr>
          <p:cNvPr id="10250" name="AutoShape 10"/>
          <p:cNvSpPr>
            <a:spLocks noChangeArrowheads="1"/>
          </p:cNvSpPr>
          <p:nvPr/>
        </p:nvSpPr>
        <p:spPr bwMode="auto">
          <a:xfrm>
            <a:off x="1524000" y="3200400"/>
            <a:ext cx="457200" cy="412750"/>
          </a:xfrm>
          <a:prstGeom prst="smileyFace">
            <a:avLst>
              <a:gd name="adj" fmla="val 4509"/>
            </a:avLst>
          </a:prstGeom>
          <a:solidFill>
            <a:srgbClr val="F9F039"/>
          </a:solidFill>
          <a:ln w="9525">
            <a:solidFill>
              <a:schemeClr val="tx1"/>
            </a:solidFill>
            <a:round/>
            <a:headEnd/>
            <a:tailEnd/>
          </a:ln>
          <a:effectLst/>
        </p:spPr>
        <p:txBody>
          <a:bodyPr wrap="none" anchor="ctr"/>
          <a:lstStyle/>
          <a:p>
            <a:pPr algn="ctr"/>
            <a:r>
              <a:rPr lang="en-US" sz="1800"/>
              <a:t>A</a:t>
            </a:r>
          </a:p>
        </p:txBody>
      </p:sp>
      <p:sp>
        <p:nvSpPr>
          <p:cNvPr id="10251" name="AutoShape 11"/>
          <p:cNvSpPr>
            <a:spLocks noChangeArrowheads="1"/>
          </p:cNvSpPr>
          <p:nvPr/>
        </p:nvSpPr>
        <p:spPr bwMode="auto">
          <a:xfrm>
            <a:off x="3352800" y="3200400"/>
            <a:ext cx="457200" cy="412750"/>
          </a:xfrm>
          <a:prstGeom prst="smileyFace">
            <a:avLst>
              <a:gd name="adj" fmla="val 4509"/>
            </a:avLst>
          </a:prstGeom>
          <a:solidFill>
            <a:srgbClr val="F9F039"/>
          </a:solidFill>
          <a:ln w="9525">
            <a:solidFill>
              <a:schemeClr val="tx1"/>
            </a:solidFill>
            <a:round/>
            <a:headEnd/>
            <a:tailEnd/>
          </a:ln>
          <a:effectLst/>
        </p:spPr>
        <p:txBody>
          <a:bodyPr wrap="none" anchor="ctr"/>
          <a:lstStyle/>
          <a:p>
            <a:pPr algn="ctr"/>
            <a:r>
              <a:rPr lang="en-US" sz="1800"/>
              <a:t>C</a:t>
            </a:r>
          </a:p>
        </p:txBody>
      </p:sp>
      <p:sp>
        <p:nvSpPr>
          <p:cNvPr id="10252" name="AutoShape 12"/>
          <p:cNvSpPr>
            <a:spLocks noChangeArrowheads="1"/>
          </p:cNvSpPr>
          <p:nvPr/>
        </p:nvSpPr>
        <p:spPr bwMode="auto">
          <a:xfrm>
            <a:off x="3352800" y="1828800"/>
            <a:ext cx="457200" cy="412750"/>
          </a:xfrm>
          <a:prstGeom prst="smileyFace">
            <a:avLst>
              <a:gd name="adj" fmla="val 4509"/>
            </a:avLst>
          </a:prstGeom>
          <a:solidFill>
            <a:srgbClr val="F9F039"/>
          </a:solidFill>
          <a:ln w="9525">
            <a:solidFill>
              <a:schemeClr val="tx1"/>
            </a:solidFill>
            <a:round/>
            <a:headEnd/>
            <a:tailEnd/>
          </a:ln>
          <a:effectLst/>
        </p:spPr>
        <p:txBody>
          <a:bodyPr wrap="none" anchor="ctr"/>
          <a:lstStyle/>
          <a:p>
            <a:pPr algn="ctr"/>
            <a:r>
              <a:rPr lang="en-US" sz="1800"/>
              <a:t>B</a:t>
            </a:r>
          </a:p>
        </p:txBody>
      </p:sp>
      <p:sp>
        <p:nvSpPr>
          <p:cNvPr id="10253" name="AutoShape 13"/>
          <p:cNvSpPr>
            <a:spLocks noChangeArrowheads="1"/>
          </p:cNvSpPr>
          <p:nvPr/>
        </p:nvSpPr>
        <p:spPr bwMode="auto">
          <a:xfrm>
            <a:off x="1447800" y="5334000"/>
            <a:ext cx="457200" cy="412750"/>
          </a:xfrm>
          <a:prstGeom prst="smileyFace">
            <a:avLst>
              <a:gd name="adj" fmla="val 4509"/>
            </a:avLst>
          </a:prstGeom>
          <a:solidFill>
            <a:srgbClr val="F9F039"/>
          </a:solidFill>
          <a:ln w="9525">
            <a:solidFill>
              <a:schemeClr val="tx1"/>
            </a:solidFill>
            <a:round/>
            <a:headEnd/>
            <a:tailEnd/>
          </a:ln>
          <a:effectLst/>
        </p:spPr>
        <p:txBody>
          <a:bodyPr wrap="none" anchor="ctr"/>
          <a:lstStyle/>
          <a:p>
            <a:pPr algn="ctr"/>
            <a:r>
              <a:rPr lang="en-US" sz="1800"/>
              <a:t>A</a:t>
            </a:r>
          </a:p>
        </p:txBody>
      </p:sp>
      <p:sp>
        <p:nvSpPr>
          <p:cNvPr id="10254" name="AutoShape 14"/>
          <p:cNvSpPr>
            <a:spLocks noChangeArrowheads="1"/>
          </p:cNvSpPr>
          <p:nvPr/>
        </p:nvSpPr>
        <p:spPr bwMode="auto">
          <a:xfrm>
            <a:off x="3352800" y="5410200"/>
            <a:ext cx="457200" cy="412750"/>
          </a:xfrm>
          <a:prstGeom prst="smileyFace">
            <a:avLst>
              <a:gd name="adj" fmla="val 4509"/>
            </a:avLst>
          </a:prstGeom>
          <a:solidFill>
            <a:srgbClr val="F9F039"/>
          </a:solidFill>
          <a:ln w="9525">
            <a:solidFill>
              <a:schemeClr val="tx1"/>
            </a:solidFill>
            <a:round/>
            <a:headEnd/>
            <a:tailEnd/>
          </a:ln>
          <a:effectLst/>
        </p:spPr>
        <p:txBody>
          <a:bodyPr wrap="none" anchor="ctr"/>
          <a:lstStyle/>
          <a:p>
            <a:pPr algn="ctr"/>
            <a:r>
              <a:rPr lang="en-US" sz="1800"/>
              <a:t>C</a:t>
            </a:r>
          </a:p>
        </p:txBody>
      </p:sp>
      <p:sp>
        <p:nvSpPr>
          <p:cNvPr id="10255" name="AutoShape 15"/>
          <p:cNvSpPr>
            <a:spLocks noChangeArrowheads="1"/>
          </p:cNvSpPr>
          <p:nvPr/>
        </p:nvSpPr>
        <p:spPr bwMode="auto">
          <a:xfrm>
            <a:off x="1524000" y="3962400"/>
            <a:ext cx="457200" cy="412750"/>
          </a:xfrm>
          <a:prstGeom prst="smileyFace">
            <a:avLst>
              <a:gd name="adj" fmla="val 4509"/>
            </a:avLst>
          </a:prstGeom>
          <a:solidFill>
            <a:srgbClr val="F9F039"/>
          </a:solidFill>
          <a:ln w="9525">
            <a:solidFill>
              <a:schemeClr val="tx1"/>
            </a:solidFill>
            <a:round/>
            <a:headEnd/>
            <a:tailEnd/>
          </a:ln>
          <a:effectLst/>
        </p:spPr>
        <p:txBody>
          <a:bodyPr wrap="none" anchor="ctr"/>
          <a:lstStyle/>
          <a:p>
            <a:pPr algn="ctr"/>
            <a:r>
              <a:rPr lang="en-US" sz="1800"/>
              <a:t>B</a:t>
            </a:r>
          </a:p>
        </p:txBody>
      </p:sp>
      <p:sp>
        <p:nvSpPr>
          <p:cNvPr id="10256" name="Text Box 16"/>
          <p:cNvSpPr txBox="1">
            <a:spLocks noChangeArrowheads="1"/>
          </p:cNvSpPr>
          <p:nvPr/>
        </p:nvSpPr>
        <p:spPr bwMode="auto">
          <a:xfrm>
            <a:off x="3276600" y="3962400"/>
            <a:ext cx="477838" cy="457200"/>
          </a:xfrm>
          <a:prstGeom prst="rect">
            <a:avLst/>
          </a:prstGeom>
          <a:noFill/>
          <a:ln w="9525">
            <a:noFill/>
            <a:miter lim="800000"/>
            <a:headEnd/>
            <a:tailEnd/>
          </a:ln>
          <a:effectLst/>
        </p:spPr>
        <p:txBody>
          <a:bodyPr>
            <a:spAutoFit/>
          </a:bodyPr>
          <a:lstStyle/>
          <a:p>
            <a:pPr>
              <a:spcBef>
                <a:spcPct val="50000"/>
              </a:spcBef>
            </a:pPr>
            <a:r>
              <a:rPr lang="en-US"/>
              <a:t>D</a:t>
            </a:r>
          </a:p>
        </p:txBody>
      </p:sp>
      <p:sp>
        <p:nvSpPr>
          <p:cNvPr id="10257" name="Line 17"/>
          <p:cNvSpPr>
            <a:spLocks noChangeShapeType="1"/>
          </p:cNvSpPr>
          <p:nvPr/>
        </p:nvSpPr>
        <p:spPr bwMode="auto">
          <a:xfrm rot="16199745" flipH="1">
            <a:off x="2094706" y="4380707"/>
            <a:ext cx="1141413" cy="1066800"/>
          </a:xfrm>
          <a:prstGeom prst="line">
            <a:avLst/>
          </a:prstGeom>
          <a:noFill/>
          <a:ln w="9525">
            <a:solidFill>
              <a:schemeClr val="tx1"/>
            </a:solidFill>
            <a:round/>
            <a:headEnd/>
            <a:tailEnd type="triangle" w="lg" len="lg"/>
          </a:ln>
          <a:effectLst/>
        </p:spPr>
        <p:txBody>
          <a:bodyPr wrap="none" anchor="ctr"/>
          <a:lstStyle/>
          <a:p>
            <a:endParaRPr lang="en-A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a:r>
              <a:rPr lang="en-US"/>
              <a:t>Set 1 - Progression 2</a:t>
            </a:r>
          </a:p>
        </p:txBody>
      </p:sp>
      <p:sp>
        <p:nvSpPr>
          <p:cNvPr id="11267" name="Line 3"/>
          <p:cNvSpPr>
            <a:spLocks noChangeShapeType="1"/>
          </p:cNvSpPr>
          <p:nvPr/>
        </p:nvSpPr>
        <p:spPr bwMode="auto">
          <a:xfrm rot="16199745" flipV="1">
            <a:off x="1296194" y="2590006"/>
            <a:ext cx="762000" cy="1588"/>
          </a:xfrm>
          <a:prstGeom prst="line">
            <a:avLst/>
          </a:prstGeom>
          <a:noFill/>
          <a:ln w="9525">
            <a:solidFill>
              <a:schemeClr val="tx1"/>
            </a:solidFill>
            <a:round/>
            <a:headEnd/>
            <a:tailEnd type="triangle" w="lg" len="lg"/>
          </a:ln>
          <a:effectLst/>
        </p:spPr>
        <p:txBody>
          <a:bodyPr wrap="none" anchor="ctr"/>
          <a:lstStyle/>
          <a:p>
            <a:endParaRPr lang="en-AU"/>
          </a:p>
        </p:txBody>
      </p:sp>
      <p:sp>
        <p:nvSpPr>
          <p:cNvPr id="11268" name="Line 4"/>
          <p:cNvSpPr>
            <a:spLocks noChangeShapeType="1"/>
          </p:cNvSpPr>
          <p:nvPr/>
        </p:nvSpPr>
        <p:spPr bwMode="auto">
          <a:xfrm rot="5400000" flipH="1">
            <a:off x="2628900" y="1257300"/>
            <a:ext cx="0" cy="1295400"/>
          </a:xfrm>
          <a:prstGeom prst="line">
            <a:avLst/>
          </a:prstGeom>
          <a:noFill/>
          <a:ln w="9525">
            <a:solidFill>
              <a:schemeClr val="tx1"/>
            </a:solidFill>
            <a:prstDash val="lgDash"/>
            <a:round/>
            <a:headEnd/>
            <a:tailEnd type="triangle" w="lg" len="lg"/>
          </a:ln>
          <a:effectLst/>
        </p:spPr>
        <p:txBody>
          <a:bodyPr wrap="none" anchor="ctr"/>
          <a:lstStyle/>
          <a:p>
            <a:endParaRPr lang="en-AU"/>
          </a:p>
        </p:txBody>
      </p:sp>
      <p:sp>
        <p:nvSpPr>
          <p:cNvPr id="11269" name="Text Box 5"/>
          <p:cNvSpPr txBox="1">
            <a:spLocks noChangeArrowheads="1"/>
          </p:cNvSpPr>
          <p:nvPr/>
        </p:nvSpPr>
        <p:spPr bwMode="auto">
          <a:xfrm>
            <a:off x="4038600" y="1600200"/>
            <a:ext cx="4572000" cy="1311275"/>
          </a:xfrm>
          <a:prstGeom prst="rect">
            <a:avLst/>
          </a:prstGeom>
          <a:noFill/>
          <a:ln w="9525">
            <a:noFill/>
            <a:miter lim="800000"/>
            <a:headEnd/>
            <a:tailEnd/>
          </a:ln>
          <a:effectLst/>
        </p:spPr>
        <p:txBody>
          <a:bodyPr>
            <a:spAutoFit/>
          </a:bodyPr>
          <a:lstStyle/>
          <a:p>
            <a:r>
              <a:rPr lang="en-US" sz="2000"/>
              <a:t>The drill continues to follow the same pattern. “C” passes to “A” at point “D” but as soon as the ball has left her hands, runs across to take the place of “A”</a:t>
            </a:r>
          </a:p>
        </p:txBody>
      </p:sp>
      <p:sp>
        <p:nvSpPr>
          <p:cNvPr id="11270" name="Text Box 6"/>
          <p:cNvSpPr txBox="1">
            <a:spLocks noChangeArrowheads="1"/>
          </p:cNvSpPr>
          <p:nvPr/>
        </p:nvSpPr>
        <p:spPr bwMode="auto">
          <a:xfrm>
            <a:off x="3962400" y="3733800"/>
            <a:ext cx="4572000" cy="2225675"/>
          </a:xfrm>
          <a:prstGeom prst="rect">
            <a:avLst/>
          </a:prstGeom>
          <a:noFill/>
          <a:ln w="9525">
            <a:noFill/>
            <a:miter lim="800000"/>
            <a:headEnd/>
            <a:tailEnd/>
          </a:ln>
          <a:effectLst/>
        </p:spPr>
        <p:txBody>
          <a:bodyPr>
            <a:spAutoFit/>
          </a:bodyPr>
          <a:lstStyle/>
          <a:p>
            <a:pPr>
              <a:spcBef>
                <a:spcPct val="50000"/>
              </a:spcBef>
            </a:pPr>
            <a:r>
              <a:rPr lang="en-US" sz="2000"/>
              <a:t>These two drills can be developed in any number of ways, using particular passes, changing the square to a rectangle so that the runs are different. This last progression can be used to help a GK, GD and WD work together so that having passed the ball they re-position themselves on court </a:t>
            </a:r>
          </a:p>
        </p:txBody>
      </p:sp>
      <p:sp>
        <p:nvSpPr>
          <p:cNvPr id="11271" name="AutoShape 7"/>
          <p:cNvSpPr>
            <a:spLocks noChangeArrowheads="1"/>
          </p:cNvSpPr>
          <p:nvPr/>
        </p:nvSpPr>
        <p:spPr bwMode="auto">
          <a:xfrm>
            <a:off x="1447800" y="3048000"/>
            <a:ext cx="457200" cy="412750"/>
          </a:xfrm>
          <a:prstGeom prst="smileyFace">
            <a:avLst>
              <a:gd name="adj" fmla="val 4509"/>
            </a:avLst>
          </a:prstGeom>
          <a:solidFill>
            <a:srgbClr val="F9F039"/>
          </a:solidFill>
          <a:ln w="9525">
            <a:solidFill>
              <a:schemeClr val="tx1"/>
            </a:solidFill>
            <a:round/>
            <a:headEnd/>
            <a:tailEnd/>
          </a:ln>
          <a:effectLst/>
        </p:spPr>
        <p:txBody>
          <a:bodyPr wrap="none" anchor="ctr"/>
          <a:lstStyle/>
          <a:p>
            <a:pPr algn="ctr"/>
            <a:r>
              <a:rPr lang="en-US" sz="1800"/>
              <a:t>A</a:t>
            </a:r>
          </a:p>
        </p:txBody>
      </p:sp>
      <p:sp>
        <p:nvSpPr>
          <p:cNvPr id="11272" name="AutoShape 8"/>
          <p:cNvSpPr>
            <a:spLocks noChangeArrowheads="1"/>
          </p:cNvSpPr>
          <p:nvPr/>
        </p:nvSpPr>
        <p:spPr bwMode="auto">
          <a:xfrm>
            <a:off x="3352800" y="1752600"/>
            <a:ext cx="457200" cy="412750"/>
          </a:xfrm>
          <a:prstGeom prst="smileyFace">
            <a:avLst>
              <a:gd name="adj" fmla="val 4509"/>
            </a:avLst>
          </a:prstGeom>
          <a:solidFill>
            <a:srgbClr val="F9F039"/>
          </a:solidFill>
          <a:ln w="9525">
            <a:solidFill>
              <a:schemeClr val="tx1"/>
            </a:solidFill>
            <a:round/>
            <a:headEnd/>
            <a:tailEnd/>
          </a:ln>
          <a:effectLst/>
        </p:spPr>
        <p:txBody>
          <a:bodyPr wrap="none" anchor="ctr"/>
          <a:lstStyle/>
          <a:p>
            <a:pPr algn="ctr"/>
            <a:r>
              <a:rPr lang="en-US" sz="1800"/>
              <a:t>C</a:t>
            </a:r>
          </a:p>
        </p:txBody>
      </p:sp>
      <p:sp>
        <p:nvSpPr>
          <p:cNvPr id="11273" name="AutoShape 9"/>
          <p:cNvSpPr>
            <a:spLocks noChangeArrowheads="1"/>
          </p:cNvSpPr>
          <p:nvPr/>
        </p:nvSpPr>
        <p:spPr bwMode="auto">
          <a:xfrm>
            <a:off x="3352800" y="3124200"/>
            <a:ext cx="457200" cy="412750"/>
          </a:xfrm>
          <a:prstGeom prst="smileyFace">
            <a:avLst>
              <a:gd name="adj" fmla="val 4509"/>
            </a:avLst>
          </a:prstGeom>
          <a:solidFill>
            <a:srgbClr val="F9F039"/>
          </a:solidFill>
          <a:ln w="9525">
            <a:solidFill>
              <a:schemeClr val="tx1"/>
            </a:solidFill>
            <a:round/>
            <a:headEnd/>
            <a:tailEnd/>
          </a:ln>
          <a:effectLst/>
        </p:spPr>
        <p:txBody>
          <a:bodyPr wrap="none" anchor="ctr"/>
          <a:lstStyle/>
          <a:p>
            <a:pPr algn="ctr"/>
            <a:r>
              <a:rPr lang="en-US" sz="1800"/>
              <a:t>B</a:t>
            </a:r>
          </a:p>
        </p:txBody>
      </p:sp>
      <p:sp>
        <p:nvSpPr>
          <p:cNvPr id="11274" name="Text Box 10"/>
          <p:cNvSpPr txBox="1">
            <a:spLocks noChangeArrowheads="1"/>
          </p:cNvSpPr>
          <p:nvPr/>
        </p:nvSpPr>
        <p:spPr bwMode="auto">
          <a:xfrm>
            <a:off x="1524000" y="1676400"/>
            <a:ext cx="477838" cy="457200"/>
          </a:xfrm>
          <a:prstGeom prst="rect">
            <a:avLst/>
          </a:prstGeom>
          <a:noFill/>
          <a:ln w="9525">
            <a:noFill/>
            <a:miter lim="800000"/>
            <a:headEnd/>
            <a:tailEnd/>
          </a:ln>
          <a:effectLst/>
        </p:spPr>
        <p:txBody>
          <a:bodyPr>
            <a:spAutoFit/>
          </a:bodyPr>
          <a:lstStyle/>
          <a:p>
            <a:pPr>
              <a:spcBef>
                <a:spcPct val="50000"/>
              </a:spcBef>
            </a:pPr>
            <a:r>
              <a:rPr lang="en-US"/>
              <a:t>D</a:t>
            </a:r>
          </a:p>
        </p:txBody>
      </p:sp>
      <p:sp>
        <p:nvSpPr>
          <p:cNvPr id="11275" name="Line 11"/>
          <p:cNvSpPr>
            <a:spLocks noChangeShapeType="1"/>
          </p:cNvSpPr>
          <p:nvPr/>
        </p:nvSpPr>
        <p:spPr bwMode="auto">
          <a:xfrm rot="-5400255">
            <a:off x="2208213" y="1981200"/>
            <a:ext cx="915987" cy="1370013"/>
          </a:xfrm>
          <a:prstGeom prst="line">
            <a:avLst/>
          </a:prstGeom>
          <a:noFill/>
          <a:ln w="9525">
            <a:solidFill>
              <a:schemeClr val="tx1"/>
            </a:solidFill>
            <a:round/>
            <a:headEnd type="triangle" w="lg" len="lg"/>
            <a:tailEnd type="none" w="lg" len="lg"/>
          </a:ln>
          <a:effectLst/>
        </p:spPr>
        <p:txBody>
          <a:bodyPr wrap="none" anchor="ctr"/>
          <a:lstStyle/>
          <a:p>
            <a:endParaRPr lang="en-AU"/>
          </a:p>
        </p:txBody>
      </p:sp>
      <p:sp>
        <p:nvSpPr>
          <p:cNvPr id="11276" name="Line 12"/>
          <p:cNvSpPr>
            <a:spLocks noChangeShapeType="1"/>
          </p:cNvSpPr>
          <p:nvPr/>
        </p:nvSpPr>
        <p:spPr bwMode="auto">
          <a:xfrm rot="-5400000">
            <a:off x="2514600" y="3505200"/>
            <a:ext cx="0" cy="1219200"/>
          </a:xfrm>
          <a:prstGeom prst="line">
            <a:avLst/>
          </a:prstGeom>
          <a:noFill/>
          <a:ln w="9525">
            <a:solidFill>
              <a:schemeClr val="tx1"/>
            </a:solidFill>
            <a:prstDash val="lgDash"/>
            <a:round/>
            <a:headEnd/>
            <a:tailEnd type="triangle" w="lg" len="lg"/>
          </a:ln>
          <a:effectLst/>
        </p:spPr>
        <p:txBody>
          <a:bodyPr wrap="none" anchor="ctr"/>
          <a:lstStyle/>
          <a:p>
            <a:endParaRPr lang="en-AU"/>
          </a:p>
        </p:txBody>
      </p:sp>
      <p:sp>
        <p:nvSpPr>
          <p:cNvPr id="11277" name="AutoShape 13"/>
          <p:cNvSpPr>
            <a:spLocks noChangeArrowheads="1"/>
          </p:cNvSpPr>
          <p:nvPr/>
        </p:nvSpPr>
        <p:spPr bwMode="auto">
          <a:xfrm>
            <a:off x="1371600" y="3886200"/>
            <a:ext cx="457200" cy="412750"/>
          </a:xfrm>
          <a:prstGeom prst="smileyFace">
            <a:avLst>
              <a:gd name="adj" fmla="val 4509"/>
            </a:avLst>
          </a:prstGeom>
          <a:solidFill>
            <a:srgbClr val="F9F039"/>
          </a:solidFill>
          <a:ln w="9525">
            <a:solidFill>
              <a:schemeClr val="tx1"/>
            </a:solidFill>
            <a:round/>
            <a:headEnd/>
            <a:tailEnd/>
          </a:ln>
          <a:effectLst/>
        </p:spPr>
        <p:txBody>
          <a:bodyPr wrap="none" anchor="ctr"/>
          <a:lstStyle/>
          <a:p>
            <a:pPr algn="ctr"/>
            <a:r>
              <a:rPr lang="en-US" sz="1800"/>
              <a:t>A</a:t>
            </a:r>
          </a:p>
        </p:txBody>
      </p:sp>
      <p:sp>
        <p:nvSpPr>
          <p:cNvPr id="11278" name="AutoShape 14"/>
          <p:cNvSpPr>
            <a:spLocks noChangeArrowheads="1"/>
          </p:cNvSpPr>
          <p:nvPr/>
        </p:nvSpPr>
        <p:spPr bwMode="auto">
          <a:xfrm>
            <a:off x="1371600" y="5257800"/>
            <a:ext cx="457200" cy="412750"/>
          </a:xfrm>
          <a:prstGeom prst="smileyFace">
            <a:avLst>
              <a:gd name="adj" fmla="val 4509"/>
            </a:avLst>
          </a:prstGeom>
          <a:solidFill>
            <a:srgbClr val="F9F039"/>
          </a:solidFill>
          <a:ln w="9525">
            <a:solidFill>
              <a:schemeClr val="tx1"/>
            </a:solidFill>
            <a:round/>
            <a:headEnd/>
            <a:tailEnd/>
          </a:ln>
          <a:effectLst/>
        </p:spPr>
        <p:txBody>
          <a:bodyPr wrap="none" anchor="ctr"/>
          <a:lstStyle/>
          <a:p>
            <a:pPr algn="ctr"/>
            <a:r>
              <a:rPr lang="en-US" sz="1800"/>
              <a:t>C</a:t>
            </a:r>
          </a:p>
        </p:txBody>
      </p:sp>
      <p:sp>
        <p:nvSpPr>
          <p:cNvPr id="11279" name="AutoShape 15"/>
          <p:cNvSpPr>
            <a:spLocks noChangeArrowheads="1"/>
          </p:cNvSpPr>
          <p:nvPr/>
        </p:nvSpPr>
        <p:spPr bwMode="auto">
          <a:xfrm>
            <a:off x="2971800" y="5334000"/>
            <a:ext cx="457200" cy="412750"/>
          </a:xfrm>
          <a:prstGeom prst="smileyFace">
            <a:avLst>
              <a:gd name="adj" fmla="val 4509"/>
            </a:avLst>
          </a:prstGeom>
          <a:solidFill>
            <a:srgbClr val="F9F039"/>
          </a:solidFill>
          <a:ln w="9525">
            <a:solidFill>
              <a:schemeClr val="tx1"/>
            </a:solidFill>
            <a:round/>
            <a:headEnd/>
            <a:tailEnd/>
          </a:ln>
          <a:effectLst/>
        </p:spPr>
        <p:txBody>
          <a:bodyPr wrap="none" anchor="ctr"/>
          <a:lstStyle/>
          <a:p>
            <a:pPr algn="ctr"/>
            <a:r>
              <a:rPr lang="en-US" sz="1800"/>
              <a:t>B</a:t>
            </a:r>
          </a:p>
        </p:txBody>
      </p:sp>
      <p:sp>
        <p:nvSpPr>
          <p:cNvPr id="11280" name="Text Box 16"/>
          <p:cNvSpPr txBox="1">
            <a:spLocks noChangeArrowheads="1"/>
          </p:cNvSpPr>
          <p:nvPr/>
        </p:nvSpPr>
        <p:spPr bwMode="auto">
          <a:xfrm>
            <a:off x="3048000" y="3886200"/>
            <a:ext cx="477838" cy="457200"/>
          </a:xfrm>
          <a:prstGeom prst="rect">
            <a:avLst/>
          </a:prstGeom>
          <a:noFill/>
          <a:ln w="9525">
            <a:noFill/>
            <a:miter lim="800000"/>
            <a:headEnd/>
            <a:tailEnd/>
          </a:ln>
          <a:effectLst/>
        </p:spPr>
        <p:txBody>
          <a:bodyPr>
            <a:spAutoFit/>
          </a:bodyPr>
          <a:lstStyle/>
          <a:p>
            <a:pPr>
              <a:spcBef>
                <a:spcPct val="50000"/>
              </a:spcBef>
            </a:pPr>
            <a:r>
              <a:rPr lang="en-US"/>
              <a:t>D</a:t>
            </a:r>
          </a:p>
        </p:txBody>
      </p:sp>
      <p:sp>
        <p:nvSpPr>
          <p:cNvPr id="11281" name="Line 17"/>
          <p:cNvSpPr>
            <a:spLocks noChangeShapeType="1"/>
          </p:cNvSpPr>
          <p:nvPr/>
        </p:nvSpPr>
        <p:spPr bwMode="auto">
          <a:xfrm rot="16199745" flipH="1">
            <a:off x="1791493" y="4304507"/>
            <a:ext cx="1141413" cy="1066800"/>
          </a:xfrm>
          <a:prstGeom prst="line">
            <a:avLst/>
          </a:prstGeom>
          <a:noFill/>
          <a:ln w="9525">
            <a:solidFill>
              <a:schemeClr val="tx1"/>
            </a:solidFill>
            <a:round/>
            <a:headEnd/>
            <a:tailEnd type="triangle" w="lg" len="lg"/>
          </a:ln>
          <a:effectLst/>
        </p:spPr>
        <p:txBody>
          <a:bodyPr wrap="none" anchor="ctr"/>
          <a:lstStyle/>
          <a:p>
            <a:endParaRPr lang="en-AU"/>
          </a:p>
        </p:txBody>
      </p:sp>
      <p:sp>
        <p:nvSpPr>
          <p:cNvPr id="11282" name="Line 18"/>
          <p:cNvSpPr>
            <a:spLocks noChangeShapeType="1"/>
          </p:cNvSpPr>
          <p:nvPr/>
        </p:nvSpPr>
        <p:spPr bwMode="auto">
          <a:xfrm rot="16199745" flipV="1">
            <a:off x="2820194" y="4799806"/>
            <a:ext cx="762000" cy="1588"/>
          </a:xfrm>
          <a:prstGeom prst="line">
            <a:avLst/>
          </a:prstGeom>
          <a:noFill/>
          <a:ln w="9525">
            <a:solidFill>
              <a:schemeClr val="tx1"/>
            </a:solidFill>
            <a:round/>
            <a:headEnd/>
            <a:tailEnd type="triangle" w="lg" len="lg"/>
          </a:ln>
          <a:effectLst/>
        </p:spPr>
        <p:txBody>
          <a:bodyPr wrap="none" anchor="ctr"/>
          <a:lstStyle/>
          <a:p>
            <a:endParaRPr lang="en-AU"/>
          </a:p>
        </p:txBody>
      </p:sp>
    </p:spTree>
  </p:cSld>
  <p:clrMapOvr>
    <a:masterClrMapping/>
  </p:clrMapOvr>
</p:sld>
</file>

<file path=ppt/theme/theme1.xml><?xml version="1.0" encoding="utf-8"?>
<a:theme xmlns:a="http://schemas.openxmlformats.org/drawingml/2006/main" name="Notebook">
  <a:themeElements>
    <a:clrScheme name="Notebook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Noteboo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Notebook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otebook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Designs\NOTEBOOK.POT</Template>
  <TotalTime>111</TotalTime>
  <Words>1814</Words>
  <Application>Microsoft Office PowerPoint</Application>
  <PresentationFormat>On-screen Show (4:3)</PresentationFormat>
  <Paragraphs>204</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Times New Roman</vt:lpstr>
      <vt:lpstr>Monotype Sorts</vt:lpstr>
      <vt:lpstr>Notebook</vt:lpstr>
      <vt:lpstr>WARMING UP1</vt:lpstr>
      <vt:lpstr>WARMING UP2</vt:lpstr>
      <vt:lpstr>NETBALL TRAINING DRILLS</vt:lpstr>
      <vt:lpstr>Set 1 - First Steps</vt:lpstr>
      <vt:lpstr>Set 1 - Second Steps</vt:lpstr>
      <vt:lpstr>Set 1 - Third Steps</vt:lpstr>
      <vt:lpstr>Set 1 - Fourth Steps</vt:lpstr>
      <vt:lpstr>Set 1 - Progression 1</vt:lpstr>
      <vt:lpstr>Set 1 - Progression 2</vt:lpstr>
      <vt:lpstr>NETBALL TRAINING DRILLS</vt:lpstr>
      <vt:lpstr>Set 2 - Drill 1</vt:lpstr>
      <vt:lpstr>Set 2 - Drill 2</vt:lpstr>
      <vt:lpstr>Set 2 - Drill 2 -v- Drill 3</vt:lpstr>
      <vt:lpstr>Set 2 - Drill 3</vt:lpstr>
      <vt:lpstr>NETBALL TRAINING DRILLS</vt:lpstr>
      <vt:lpstr>Set 3 - Drill 1</vt:lpstr>
      <vt:lpstr>Set 3 - Drill 2</vt:lpstr>
      <vt:lpstr>Set 3 - Drill 3</vt:lpstr>
      <vt:lpstr>Set 3 - Drill 4</vt:lpstr>
      <vt:lpstr>Drill 5</vt:lpstr>
      <vt:lpstr>NETBALL TRAINING DRILLS</vt:lpstr>
      <vt:lpstr>Set 4 - Drill 1</vt:lpstr>
      <vt:lpstr>Set 4 - Drill 2</vt:lpstr>
      <vt:lpstr>Set 4 - Drill 3</vt:lpstr>
      <vt:lpstr>Set 4 - Drill 4</vt:lpstr>
      <vt:lpstr>Set 4 - Drill 5</vt:lpstr>
      <vt:lpstr>Set 4 - Drill 6</vt:lpstr>
      <vt:lpstr>Set 4 - Drill 7</vt:lpstr>
      <vt:lpstr>Set 4 - Drill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WARMING UP1</dc:title>
  <cp:lastModifiedBy>jodie.henley</cp:lastModifiedBy>
  <cp:revision>1</cp:revision>
  <dcterms:created xsi:type="dcterms:W3CDTF">1997-12-20T14:08:26Z</dcterms:created>
  <dcterms:modified xsi:type="dcterms:W3CDTF">2012-05-17T23:54:44Z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gordon.dudman@which.net</vt:lpwstr>
  </property>
  <property fmtid="{D5CDD505-2E9C-101B-9397-08002B2CF9AE}" pid="8" name="HomePage">
    <vt:lpwstr/>
  </property>
  <property fmtid="{D5CDD505-2E9C-101B-9397-08002B2CF9AE}" pid="9" name="Other">
    <vt:lpwstr>This set of drills is designed to help any coach working within a single clubs with perhaps 2 teams. It is designed just to cover the basics thus some or all of the drills will be known to most coaches. If you would like the full  presentation e-mail me</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-1</vt:i4>
  </property>
  <property fmtid="{D5CDD505-2E9C-101B-9397-08002B2CF9AE}" pid="18" name="ButtonType">
    <vt:i4>4</vt:i4>
  </property>
  <property fmtid="{D5CDD505-2E9C-101B-9397-08002B2CF9AE}" pid="19" name="ShowNotes">
    <vt:bool>false</vt:bool>
  </property>
  <property fmtid="{D5CDD505-2E9C-101B-9397-08002B2CF9AE}" pid="20" name="NavBtnPos">
    <vt:i4>3</vt:i4>
  </property>
  <property fmtid="{D5CDD505-2E9C-101B-9397-08002B2CF9AE}" pid="21" name="OutputDir">
    <vt:lpwstr>C:\My Documents\Website\netball_skill</vt:lpwstr>
  </property>
</Properties>
</file>